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943" r:id="rId2"/>
    <p:sldId id="397" r:id="rId3"/>
    <p:sldId id="1053" r:id="rId4"/>
    <p:sldId id="398" r:id="rId5"/>
    <p:sldId id="400" r:id="rId6"/>
    <p:sldId id="1059" r:id="rId7"/>
    <p:sldId id="1055" r:id="rId8"/>
    <p:sldId id="1056" r:id="rId9"/>
    <p:sldId id="1057" r:id="rId10"/>
    <p:sldId id="403" r:id="rId11"/>
    <p:sldId id="1058" r:id="rId12"/>
    <p:sldId id="405" r:id="rId13"/>
    <p:sldId id="406" r:id="rId14"/>
    <p:sldId id="407" r:id="rId15"/>
    <p:sldId id="401" r:id="rId16"/>
    <p:sldId id="1060" r:id="rId17"/>
    <p:sldId id="1061" r:id="rId18"/>
    <p:sldId id="411" r:id="rId19"/>
    <p:sldId id="432" r:id="rId20"/>
    <p:sldId id="414" r:id="rId21"/>
    <p:sldId id="415" r:id="rId22"/>
    <p:sldId id="1062" r:id="rId23"/>
    <p:sldId id="417" r:id="rId24"/>
    <p:sldId id="418" r:id="rId25"/>
    <p:sldId id="1077" r:id="rId26"/>
    <p:sldId id="1079" r:id="rId27"/>
    <p:sldId id="1080" r:id="rId28"/>
    <p:sldId id="1064" r:id="rId29"/>
    <p:sldId id="421" r:id="rId30"/>
    <p:sldId id="423" r:id="rId31"/>
    <p:sldId id="422" r:id="rId32"/>
    <p:sldId id="424" r:id="rId33"/>
    <p:sldId id="1074" r:id="rId34"/>
    <p:sldId id="1066" r:id="rId35"/>
    <p:sldId id="1068" r:id="rId36"/>
    <p:sldId id="1069" r:id="rId37"/>
    <p:sldId id="1070" r:id="rId38"/>
    <p:sldId id="1071" r:id="rId39"/>
    <p:sldId id="1072" r:id="rId40"/>
    <p:sldId id="1073" r:id="rId41"/>
    <p:sldId id="425" r:id="rId42"/>
    <p:sldId id="431" r:id="rId43"/>
    <p:sldId id="1088" r:id="rId44"/>
    <p:sldId id="1089" r:id="rId45"/>
    <p:sldId id="441" r:id="rId46"/>
    <p:sldId id="439" r:id="rId47"/>
    <p:sldId id="440" r:id="rId48"/>
    <p:sldId id="442" r:id="rId49"/>
    <p:sldId id="443" r:id="rId50"/>
    <p:sldId id="444" r:id="rId51"/>
    <p:sldId id="1083" r:id="rId52"/>
    <p:sldId id="1086" r:id="rId53"/>
    <p:sldId id="1087" r:id="rId54"/>
    <p:sldId id="1076" r:id="rId55"/>
    <p:sldId id="1065" r:id="rId56"/>
    <p:sldId id="1078" r:id="rId57"/>
    <p:sldId id="1081" r:id="rId58"/>
    <p:sldId id="1084" r:id="rId59"/>
    <p:sldId id="1082" r:id="rId60"/>
    <p:sldId id="944" r:id="rId61"/>
    <p:sldId id="1045" r:id="rId62"/>
    <p:sldId id="1046" r:id="rId63"/>
    <p:sldId id="1047" r:id="rId64"/>
    <p:sldId id="1051" r:id="rId65"/>
    <p:sldId id="882" r:id="rId66"/>
    <p:sldId id="883" r:id="rId67"/>
    <p:sldId id="1049" r:id="rId68"/>
    <p:sldId id="1050" r:id="rId69"/>
    <p:sldId id="885" r:id="rId70"/>
    <p:sldId id="1052" r:id="rId71"/>
    <p:sldId id="429" r:id="rId72"/>
    <p:sldId id="306" r:id="rId7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6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4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25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6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4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3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7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4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5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2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03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33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3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5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8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0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6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0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5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701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75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43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74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0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525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lessons/tuple-assignment-packing-unpacking" TargetMode="External"/><Relationship Id="rId4" Type="http://schemas.openxmlformats.org/officeDocument/2006/relationships/hyperlink" Target="https://stackabuse.com/unpacking-in-python-beyond-parallel-assign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0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3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440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08.png"/><Relationship Id="rId7" Type="http://schemas.openxmlformats.org/officeDocument/2006/relationships/image" Target="NUL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10.png"/><Relationship Id="rId7" Type="http://schemas.openxmlformats.org/officeDocument/2006/relationships/image" Target="NUL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105.png"/><Relationship Id="rId9" Type="http://schemas.openxmlformats.org/officeDocument/2006/relationships/image" Target="../media/image5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2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NULL"/><Relationship Id="rId7" Type="http://schemas.openxmlformats.org/officeDocument/2006/relationships/image" Target="../media/image115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17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118.png"/><Relationship Id="rId9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019655"/>
            <a:chOff x="5697345" y="814191"/>
            <a:chExt cx="3172691" cy="4019655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9D11E0-0A5F-4631-862F-939E453F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0" y="1465614"/>
            <a:ext cx="7066641" cy="4986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 </a:t>
            </a:r>
            <a:r>
              <a:rPr lang="en-US" sz="3200" dirty="0">
                <a:latin typeface="+mn-lt"/>
              </a:rPr>
              <a:t>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232780" y="3268559"/>
                <a:ext cx="3062808" cy="365126"/>
              </a:xfrm>
              <a:prstGeom prst="borderCallout2">
                <a:avLst>
                  <a:gd name="adj1" fmla="val 49053"/>
                  <a:gd name="adj2" fmla="val -3418"/>
                  <a:gd name="adj3" fmla="val 50062"/>
                  <a:gd name="adj4" fmla="val -52793"/>
                  <a:gd name="adj5" fmla="val 49486"/>
                  <a:gd name="adj6" fmla="val -86436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Fix this 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780" y="3268559"/>
                <a:ext cx="3062808" cy="365126"/>
              </a:xfrm>
              <a:prstGeom prst="borderCallout2">
                <a:avLst>
                  <a:gd name="adj1" fmla="val 49053"/>
                  <a:gd name="adj2" fmla="val -3418"/>
                  <a:gd name="adj3" fmla="val 50062"/>
                  <a:gd name="adj4" fmla="val -52793"/>
                  <a:gd name="adj5" fmla="val 49486"/>
                  <a:gd name="adj6" fmla="val -86436"/>
                </a:avLst>
              </a:prstGeom>
              <a:blipFill>
                <a:blip r:embed="rId4"/>
                <a:stretch>
                  <a:fillRect t="-4615" b="-20000"/>
                </a:stretch>
              </a:blipFill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4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4A113-118E-4EE5-B918-26858C91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156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3E13B-FCC4-4C6A-82C9-3941C9B72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65" y="5591862"/>
            <a:ext cx="1660702" cy="2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DBF1D7E-1C48-46D5-969E-07E0BF95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36" y="2094545"/>
            <a:ext cx="6740727" cy="1629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7660057" y="228959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7404047" y="312794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0ACC145-DC3F-490D-A2D3-40DAEC0379E0}"/>
              </a:ext>
            </a:extLst>
          </p:cNvPr>
          <p:cNvSpPr/>
          <p:nvPr/>
        </p:nvSpPr>
        <p:spPr>
          <a:xfrm>
            <a:off x="1791929" y="2403987"/>
            <a:ext cx="560439" cy="199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63BA4-A422-4718-A96F-D92F4AB374F8}"/>
              </a:ext>
            </a:extLst>
          </p:cNvPr>
          <p:cNvSpPr/>
          <p:nvPr/>
        </p:nvSpPr>
        <p:spPr>
          <a:xfrm>
            <a:off x="6791990" y="3198310"/>
            <a:ext cx="560439" cy="199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DA48CE7-4C08-46F2-9249-DEE09ED9CCBB}"/>
              </a:ext>
            </a:extLst>
          </p:cNvPr>
          <p:cNvCxnSpPr>
            <a:stCxn id="33" idx="1"/>
            <a:endCxn id="34" idx="2"/>
          </p:cNvCxnSpPr>
          <p:nvPr/>
        </p:nvCxnSpPr>
        <p:spPr>
          <a:xfrm rot="10800000" flipH="1" flipV="1">
            <a:off x="1791928" y="2503537"/>
            <a:ext cx="5280281" cy="893873"/>
          </a:xfrm>
          <a:prstGeom prst="bentConnector4">
            <a:avLst>
              <a:gd name="adj1" fmla="val -4329"/>
              <a:gd name="adj2" fmla="val 125574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61A09A-6A3A-4193-B469-F39842F536F2}"/>
              </a:ext>
            </a:extLst>
          </p:cNvPr>
          <p:cNvSpPr txBox="1"/>
          <p:nvPr/>
        </p:nvSpPr>
        <p:spPr>
          <a:xfrm>
            <a:off x="2547782" y="3926364"/>
            <a:ext cx="376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Unpacking in 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0701D-3DC1-427E-AEC1-B7BA2B93A2D3}"/>
              </a:ext>
            </a:extLst>
          </p:cNvPr>
          <p:cNvSpPr txBox="1"/>
          <p:nvPr/>
        </p:nvSpPr>
        <p:spPr>
          <a:xfrm>
            <a:off x="722846" y="5412336"/>
            <a:ext cx="741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https://stackabuse.com/unpacking-in-python-beyond-parallel-assignment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5B40BC-7A08-4712-A482-158730FEC3D8}"/>
              </a:ext>
            </a:extLst>
          </p:cNvPr>
          <p:cNvSpPr txBox="1"/>
          <p:nvPr/>
        </p:nvSpPr>
        <p:spPr>
          <a:xfrm>
            <a:off x="1006697" y="4921093"/>
            <a:ext cx="6850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https://realpython.com/lessons/tuple-assignment-packing-unpacking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91850-DE38-426B-A548-2CBFD449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67" y="1700540"/>
            <a:ext cx="7080713" cy="4655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3629447" y="20153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5664725" y="229003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5664725" y="294773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7160957" y="367563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4509547" y="445296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90E4F-9CF2-49AF-A542-BF91211C555E}"/>
              </a:ext>
            </a:extLst>
          </p:cNvPr>
          <p:cNvGrpSpPr/>
          <p:nvPr/>
        </p:nvGrpSpPr>
        <p:grpSpPr>
          <a:xfrm>
            <a:off x="5352178" y="5172208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A94E2-727B-484A-868F-F960D124CE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66531E-7F1C-4D05-8A26-22AA02AB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22BA8-CE0C-4557-A341-A40CC232FEA5}"/>
              </a:ext>
            </a:extLst>
          </p:cNvPr>
          <p:cNvGrpSpPr/>
          <p:nvPr/>
        </p:nvGrpSpPr>
        <p:grpSpPr>
          <a:xfrm>
            <a:off x="7602794" y="4831325"/>
            <a:ext cx="622505" cy="679471"/>
            <a:chOff x="4316991" y="6145916"/>
            <a:chExt cx="611611" cy="6794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9E6BCE-3674-4564-9394-9E7240F1AD0F}"/>
                </a:ext>
              </a:extLst>
            </p:cNvPr>
            <p:cNvSpPr txBox="1"/>
            <p:nvPr/>
          </p:nvSpPr>
          <p:spPr>
            <a:xfrm>
              <a:off x="4545144" y="614591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E4184C-0F12-4D86-AD8D-5B9AD3B68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991" y="6444050"/>
              <a:ext cx="288195" cy="3813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D04724-EFAC-4135-BD05-F66F5F84EE64}"/>
              </a:ext>
            </a:extLst>
          </p:cNvPr>
          <p:cNvGrpSpPr/>
          <p:nvPr/>
        </p:nvGrpSpPr>
        <p:grpSpPr>
          <a:xfrm>
            <a:off x="5098258" y="5884290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4EC5D6-B184-471E-8028-BC42E0EF208E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BC8B9F-294E-41C9-882D-61BC43B90B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CC8AE8-BDCB-4D91-99FC-419AE7169E78}"/>
              </a:ext>
            </a:extLst>
          </p:cNvPr>
          <p:cNvSpPr/>
          <p:nvPr/>
        </p:nvSpPr>
        <p:spPr>
          <a:xfrm>
            <a:off x="2169320" y="5510796"/>
            <a:ext cx="1497806" cy="2399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2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810CD7-1EBB-4F23-9B47-19B278FC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84" y="1787651"/>
            <a:ext cx="5897326" cy="3476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4622133" y="294773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5429016" y="419543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3667126" y="1749372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4834756" y="224448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4055652" y="4424132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90E4F-9CF2-49AF-A542-BF91211C555E}"/>
              </a:ext>
            </a:extLst>
          </p:cNvPr>
          <p:cNvGrpSpPr/>
          <p:nvPr/>
        </p:nvGrpSpPr>
        <p:grpSpPr>
          <a:xfrm>
            <a:off x="4834756" y="468035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A94E2-727B-484A-868F-F960D124CE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66531E-7F1C-4D05-8A26-22AA02AB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CC8AE8-BDCB-4D91-99FC-419AE7169E78}"/>
              </a:ext>
            </a:extLst>
          </p:cNvPr>
          <p:cNvSpPr/>
          <p:nvPr/>
        </p:nvSpPr>
        <p:spPr>
          <a:xfrm>
            <a:off x="3251020" y="4759225"/>
            <a:ext cx="1559105" cy="2399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37EFA0-EF63-4485-9646-1DE812E5F20F}"/>
                  </a:ext>
                </a:extLst>
              </p:cNvPr>
              <p:cNvSpPr txBox="1"/>
              <p:nvPr/>
            </p:nvSpPr>
            <p:spPr>
              <a:xfrm>
                <a:off x="6017097" y="2118315"/>
                <a:ext cx="1084464" cy="5442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37EFA0-EF63-4485-9646-1DE812E5F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97" y="2118315"/>
                <a:ext cx="1084464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6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nuclear_delay.py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C9ACD-7C36-4AEC-91F4-9F76716A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BFDEA8-E5F5-4140-8B7A-FF3CB90FDF31}"/>
              </a:ext>
            </a:extLst>
          </p:cNvPr>
          <p:cNvSpPr txBox="1"/>
          <p:nvPr/>
        </p:nvSpPr>
        <p:spPr>
          <a:xfrm>
            <a:off x="3923071" y="2896803"/>
            <a:ext cx="4859593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</a:t>
            </a:r>
            <a:r>
              <a:rPr lang="en-US" b="1" dirty="0"/>
              <a:t>two</a:t>
            </a:r>
            <a:r>
              <a:rPr lang="en-US" dirty="0"/>
              <a:t> key concepts does this graph indicate?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After 12 hours 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Medical staff must get patients into the PET scan within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</a:t>
            </a:r>
            <a:r>
              <a:rPr lang="en-US" dirty="0"/>
              <a:t> hours after taking Fluorine-18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DBFD-E711-4486-8A51-1C3F1013C7E3}"/>
              </a:ext>
            </a:extLst>
          </p:cNvPr>
          <p:cNvSpPr txBox="1"/>
          <p:nvPr/>
        </p:nvSpPr>
        <p:spPr>
          <a:xfrm>
            <a:off x="1717598" y="453245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7DF88-6D5E-47E8-9159-233CBCDEF9B1}"/>
              </a:ext>
            </a:extLst>
          </p:cNvPr>
          <p:cNvCxnSpPr>
            <a:cxnSpLocks/>
          </p:cNvCxnSpPr>
          <p:nvPr/>
        </p:nvCxnSpPr>
        <p:spPr>
          <a:xfrm>
            <a:off x="2286000" y="5832988"/>
            <a:ext cx="20942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37" b="13011"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 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 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36BCB35-DA9B-4B91-85C0-14D5E633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49" y="2681481"/>
            <a:ext cx="7077903" cy="162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54CDB-5C8D-4945-9F4D-363CB91DCB0C}"/>
              </a:ext>
            </a:extLst>
          </p:cNvPr>
          <p:cNvSpPr/>
          <p:nvPr/>
        </p:nvSpPr>
        <p:spPr>
          <a:xfrm>
            <a:off x="1033049" y="3222523"/>
            <a:ext cx="5537357" cy="2931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nuclear_decay.py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18CD5-72C2-43BA-A857-66B6BD43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6642A7C1-5422-45D0-99AE-97F50A929580}"/>
                  </a:ext>
                </a:extLst>
              </p:cNvPr>
              <p:cNvSpPr/>
              <p:nvPr/>
            </p:nvSpPr>
            <p:spPr>
              <a:xfrm>
                <a:off x="4572000" y="4011561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6642A7C1-5422-45D0-99AE-97F50A929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11561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4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b="1" dirty="0">
                <a:solidFill>
                  <a:srgbClr val="FF00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stCxn id="5" idx="0"/>
            <a:endCxn id="6" idx="0"/>
          </p:cNvCxnSpPr>
          <p:nvPr/>
        </p:nvCxnSpPr>
        <p:spPr>
          <a:xfrm rot="5400000" flipH="1" flipV="1">
            <a:off x="6448486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linked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622026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896555" y="2913814"/>
            <a:ext cx="3043767" cy="1165123"/>
          </a:xfrm>
          <a:prstGeom prst="bentConnector4">
            <a:avLst>
              <a:gd name="adj1" fmla="val -7510"/>
              <a:gd name="adj2" fmla="val 1196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92CB3-EB22-45B0-B15A-221E4717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38" y="1468581"/>
            <a:ext cx="6257143" cy="50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57553" y="1561994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960443" y="209150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975191" y="285011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6783647" y="338642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6487446" y="3934955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77928" y="458183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606249" y="5562382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365C54-6543-4FFE-AE18-6F93BD5F5DC5}"/>
              </a:ext>
            </a:extLst>
          </p:cNvPr>
          <p:cNvGrpSpPr/>
          <p:nvPr/>
        </p:nvGrpSpPr>
        <p:grpSpPr>
          <a:xfrm>
            <a:off x="4671167" y="5919328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7A907-103A-4530-BE0C-38D0940D8110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F6EFA0D-77B0-4EAB-A27C-7275E876B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62944" y="5619135"/>
            <a:ext cx="1307168" cy="2508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91EA9B-6D32-4291-8E70-41E54BE0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05" y="1338745"/>
            <a:ext cx="5714286" cy="52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882AC-6C50-4C76-A9B0-85958369E1B5}"/>
                  </a:ext>
                </a:extLst>
              </p:cNvPr>
              <p:cNvSpPr txBox="1"/>
              <p:nvPr/>
            </p:nvSpPr>
            <p:spPr>
              <a:xfrm>
                <a:off x="4945120" y="369919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882AC-6C50-4C76-A9B0-85958369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120" y="369919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E6D35-7CAB-4CCF-B523-9CF844AFC8A0}"/>
                  </a:ext>
                </a:extLst>
              </p:cNvPr>
              <p:cNvSpPr txBox="1"/>
              <p:nvPr/>
            </p:nvSpPr>
            <p:spPr>
              <a:xfrm>
                <a:off x="6104250" y="2983670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E6D35-7CAB-4CCF-B523-9CF844AF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50" y="2983670"/>
                <a:ext cx="118083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C422F6C-A376-48AD-BB17-FCCB3172850E}"/>
              </a:ext>
            </a:extLst>
          </p:cNvPr>
          <p:cNvGrpSpPr/>
          <p:nvPr/>
        </p:nvGrpSpPr>
        <p:grpSpPr>
          <a:xfrm>
            <a:off x="5070832" y="198667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B07A74-A55B-49F0-8C67-4848B9DC0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92ADF-76D0-4EC0-9C4C-1E0FCB902A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A75FA-4A0B-4BE7-ACF0-BCC96084BF8D}"/>
              </a:ext>
            </a:extLst>
          </p:cNvPr>
          <p:cNvGrpSpPr/>
          <p:nvPr/>
        </p:nvGrpSpPr>
        <p:grpSpPr>
          <a:xfrm>
            <a:off x="3979103" y="233062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4AB933-BA4E-4A90-8AAA-7E2237DFE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EC482B-1890-4D29-A0B3-4F252BA3F6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B15A2-BA10-406F-BC5C-611D3CC83C99}"/>
              </a:ext>
            </a:extLst>
          </p:cNvPr>
          <p:cNvGrpSpPr/>
          <p:nvPr/>
        </p:nvGrpSpPr>
        <p:grpSpPr>
          <a:xfrm>
            <a:off x="5125051" y="529120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4C5B8-35BA-4E38-BAC4-372BB21DB9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853091-8030-402D-96F7-037A0817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97450C-B643-49E2-ADC8-85D1368AEDC1}"/>
              </a:ext>
            </a:extLst>
          </p:cNvPr>
          <p:cNvGrpSpPr/>
          <p:nvPr/>
        </p:nvGrpSpPr>
        <p:grpSpPr>
          <a:xfrm>
            <a:off x="4952495" y="3060933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948F16-EDE1-4811-85C0-DEDD97AC5E2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2EE02F-C40C-4265-8DD8-86A07BE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5067EF-0F05-44B4-BCFD-CCEF2052B2C9}"/>
              </a:ext>
            </a:extLst>
          </p:cNvPr>
          <p:cNvGrpSpPr/>
          <p:nvPr/>
        </p:nvGrpSpPr>
        <p:grpSpPr>
          <a:xfrm>
            <a:off x="3640505" y="378025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72E9FF-C43E-4FD7-872E-1733FE9BC7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D550FC-E5C0-4634-AF35-608CEC87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D2BE4A-819F-428C-99DC-F108CF819085}"/>
              </a:ext>
            </a:extLst>
          </p:cNvPr>
          <p:cNvGrpSpPr/>
          <p:nvPr/>
        </p:nvGrpSpPr>
        <p:grpSpPr>
          <a:xfrm>
            <a:off x="3256432" y="59575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8FAD7C-D6FA-4605-9B9A-1DD9CD95B6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ED78DD8-EB58-47A3-93A7-15CAD8B83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AF429C-B641-436B-9BF6-C38E0B5E6E5F}"/>
              </a:ext>
            </a:extLst>
          </p:cNvPr>
          <p:cNvGrpSpPr/>
          <p:nvPr/>
        </p:nvGrpSpPr>
        <p:grpSpPr>
          <a:xfrm>
            <a:off x="4688719" y="6134815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CBF05-1F2D-48F6-895B-5BFE9863ADF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BFF258-3421-44C0-AFB1-C853EC132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0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F967-CC50-4278-A493-6FE6AEEC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4187"/>
            <a:ext cx="6114286" cy="520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8BAF5F-8152-48E1-8272-7A8C51255CD3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0B9005-0ECE-43F7-970E-654843AF752F}"/>
              </a:ext>
            </a:extLst>
          </p:cNvPr>
          <p:cNvSpPr txBox="1"/>
          <p:nvPr/>
        </p:nvSpPr>
        <p:spPr>
          <a:xfrm>
            <a:off x="2458298" y="2713018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0CF252-4FFE-4015-88BC-179F2C356068}"/>
              </a:ext>
            </a:extLst>
          </p:cNvPr>
          <p:cNvCxnSpPr>
            <a:cxnSpLocks/>
          </p:cNvCxnSpPr>
          <p:nvPr/>
        </p:nvCxnSpPr>
        <p:spPr>
          <a:xfrm flipH="1">
            <a:off x="2495550" y="3298045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E4DB9-7B75-4534-A75B-F6F65C47195E}"/>
                  </a:ext>
                </a:extLst>
              </p:cNvPr>
              <p:cNvSpPr txBox="1"/>
              <p:nvPr/>
            </p:nvSpPr>
            <p:spPr>
              <a:xfrm>
                <a:off x="2458298" y="3544015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E4DB9-7B75-4534-A75B-F6F65C471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98" y="3544015"/>
                <a:ext cx="1767342" cy="276999"/>
              </a:xfrm>
              <a:prstGeom prst="rect">
                <a:avLst/>
              </a:prstGeom>
              <a:blipFill>
                <a:blip r:embed="rId4"/>
                <a:stretch>
                  <a:fillRect l="-690" r="-10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7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 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3928602" cy="440556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timeSteps</a:t>
            </a:r>
            <a:r>
              <a:rPr lang="en-US" sz="2400" dirty="0"/>
              <a:t> </a:t>
            </a:r>
            <a:r>
              <a:rPr lang="en-US" sz="2400" b="1" dirty="0"/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915325" y="2013768"/>
            <a:ext cx="3858429" cy="3200291"/>
            <a:chOff x="4915325" y="2013768"/>
            <a:chExt cx="3858429" cy="3200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216018" y="2013768"/>
                  <a:ext cx="3100721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018" y="2013768"/>
                  <a:ext cx="3100721" cy="5186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692210" y="3825545"/>
                  <a:ext cx="2310568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210" y="3825545"/>
                  <a:ext cx="2310568" cy="520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15325" y="4693660"/>
                  <a:ext cx="3858429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325" y="4693660"/>
                  <a:ext cx="3858429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5335922" y="2806549"/>
                  <a:ext cx="2860911" cy="744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922" y="2806549"/>
                  <a:ext cx="2860911" cy="7448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133687" y="3226663"/>
            <a:ext cx="1463793" cy="4545267"/>
          </a:xfrm>
          <a:prstGeom prst="bentConnector5">
            <a:avLst>
              <a:gd name="adj1" fmla="val -15617"/>
              <a:gd name="adj2" fmla="val 44027"/>
              <a:gd name="adj3" fmla="val 1156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69704" y="5323084"/>
            <a:ext cx="3033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both variables, the next energy state will always be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61237" y="4767400"/>
            <a:ext cx="353962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678312" y="4767400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478875" y="2881475"/>
            <a:ext cx="1463793" cy="5235643"/>
          </a:xfrm>
          <a:prstGeom prst="bentConnector5">
            <a:avLst>
              <a:gd name="adj1" fmla="val -15617"/>
              <a:gd name="adj2" fmla="val 38310"/>
              <a:gd name="adj3" fmla="val 1156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6913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70C0"/>
                </a:solidFill>
              </a:rPr>
              <a:t>Runge-</a:t>
            </a:r>
            <a:r>
              <a:rPr lang="en-US" sz="2400" b="1" dirty="0" err="1">
                <a:solidFill>
                  <a:srgbClr val="0070C0"/>
                </a:solidFill>
              </a:rPr>
              <a:t>Kutta</a:t>
            </a:r>
            <a:r>
              <a:rPr lang="en-US" sz="2400" b="1" dirty="0">
                <a:solidFill>
                  <a:srgbClr val="0070C0"/>
                </a:solidFill>
              </a:rPr>
              <a:t>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</a:t>
            </a:r>
            <a:r>
              <a:rPr lang="en-US" sz="2400" u="sng" dirty="0"/>
              <a:t>coupled</a:t>
            </a:r>
            <a:r>
              <a:rPr lang="en-US" sz="2400" dirty="0"/>
              <a:t> pendulums to simulate a </a:t>
            </a:r>
            <a:r>
              <a:rPr lang="en-US" sz="2400" b="1" dirty="0"/>
              <a:t>Harmonograph</a:t>
            </a:r>
            <a:r>
              <a:rPr lang="en-US" sz="2400" dirty="0"/>
              <a:t> and learn about </a:t>
            </a:r>
            <a:r>
              <a:rPr lang="en-US" sz="2400" b="1" dirty="0">
                <a:solidFill>
                  <a:srgbClr val="7030A0"/>
                </a:solidFill>
              </a:rPr>
              <a:t>Halo Orbits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numerical ODE estimator built into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</a:t>
            </a:r>
            <a:r>
              <a:rPr lang="en-US" sz="2400" dirty="0"/>
              <a:t>y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8A024C-234F-4955-80EC-8BEB1352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EE80B-EC71-4C26-AEAF-57FB91E80B1D}"/>
              </a:ext>
            </a:extLst>
          </p:cNvPr>
          <p:cNvGrpSpPr/>
          <p:nvPr/>
        </p:nvGrpSpPr>
        <p:grpSpPr>
          <a:xfrm>
            <a:off x="1757787" y="1412881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/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B68EF-24D6-4D36-A49D-A90CB1891392}"/>
              </a:ext>
            </a:extLst>
          </p:cNvPr>
          <p:cNvGrpSpPr/>
          <p:nvPr/>
        </p:nvGrpSpPr>
        <p:grpSpPr>
          <a:xfrm>
            <a:off x="5164665" y="1389365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BF14E8-0178-4EF9-8127-B11F21D27230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ABBDCD-DD59-46B6-AD79-95D63B429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59" y="2987273"/>
            <a:ext cx="7158880" cy="27320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44C00D-F535-48C3-98C9-255358EF9749}"/>
              </a:ext>
            </a:extLst>
          </p:cNvPr>
          <p:cNvSpPr/>
          <p:nvPr/>
        </p:nvSpPr>
        <p:spPr>
          <a:xfrm>
            <a:off x="992559" y="4918564"/>
            <a:ext cx="6352138" cy="2931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7BB5A2-1F08-4F8F-B857-C7156BE95378}"/>
              </a:ext>
            </a:extLst>
          </p:cNvPr>
          <p:cNvCxnSpPr/>
          <p:nvPr/>
        </p:nvCxnSpPr>
        <p:spPr>
          <a:xfrm flipV="1">
            <a:off x="1946787" y="4579374"/>
            <a:ext cx="3333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D8B7D-90C5-4DEB-8350-0E2719C0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7735" y="3459957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483644" y="2389239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via the </a:t>
            </a:r>
            <a:r>
              <a:rPr lang="en-US" sz="2400" i="1" dirty="0"/>
              <a:t>single</a:t>
            </a:r>
            <a:r>
              <a:rPr lang="en-US" sz="2400" dirty="0"/>
              <a:t> tangent line used in </a:t>
            </a:r>
            <a:r>
              <a:rPr lang="en-US" sz="2400" b="1" dirty="0"/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47684" y="1771950"/>
                <a:ext cx="141436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1771950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283109" y="2540515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09" y="2540515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370A7-7143-475C-8E92-0EEBA917079F}"/>
                  </a:ext>
                </a:extLst>
              </p:cNvPr>
              <p:cNvSpPr txBox="1"/>
              <p:nvPr/>
            </p:nvSpPr>
            <p:spPr>
              <a:xfrm>
                <a:off x="499272" y="3376303"/>
                <a:ext cx="298203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370A7-7143-475C-8E92-0EEBA917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2" y="3376303"/>
                <a:ext cx="2982035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294095" y="4252368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95" y="4252368"/>
                <a:ext cx="2203552" cy="726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150191" y="5202034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191" y="5202034"/>
                <a:ext cx="1955600" cy="276999"/>
              </a:xfrm>
              <a:prstGeom prst="rect">
                <a:avLst/>
              </a:prstGeom>
              <a:blipFill>
                <a:blip r:embed="rId7"/>
                <a:stretch>
                  <a:fillRect l="-2500" r="-9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4C15FE2-B312-47BB-8021-1064B89C5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0724" y="3532546"/>
            <a:ext cx="4062148" cy="2816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411023" y="3048456"/>
                <a:ext cx="1801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23" y="3048456"/>
                <a:ext cx="1801070" cy="276999"/>
              </a:xfrm>
              <a:prstGeom prst="rect">
                <a:avLst/>
              </a:prstGeom>
              <a:blipFill>
                <a:blip r:embed="rId11"/>
                <a:stretch>
                  <a:fillRect l="-2712" r="-271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9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D751D-9C6E-478E-875B-89B8DF02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1367484"/>
            <a:ext cx="4676190" cy="51714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C9ED-738C-4A80-A81C-20C9C5292392}"/>
              </a:ext>
            </a:extLst>
          </p:cNvPr>
          <p:cNvGrpSpPr/>
          <p:nvPr/>
        </p:nvGrpSpPr>
        <p:grpSpPr>
          <a:xfrm>
            <a:off x="4454358" y="163422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47CA8-F578-4A92-9135-CA81478D4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BC3BE9-CDA7-4008-B9C5-5BEBC49A69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83EA41-F21F-4FF9-9E32-211032AE0CCC}"/>
              </a:ext>
            </a:extLst>
          </p:cNvPr>
          <p:cNvGrpSpPr/>
          <p:nvPr/>
        </p:nvGrpSpPr>
        <p:grpSpPr>
          <a:xfrm>
            <a:off x="4709148" y="2093442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213D4A-401E-4256-8E2B-7B5F0C4A0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6C7067-0EE6-4DE4-B918-4CF01DF86D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699A4C-FBE0-4560-BD82-13E0D159C183}"/>
              </a:ext>
            </a:extLst>
          </p:cNvPr>
          <p:cNvGrpSpPr/>
          <p:nvPr/>
        </p:nvGrpSpPr>
        <p:grpSpPr>
          <a:xfrm>
            <a:off x="4509282" y="26209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2BA6E-8690-4685-A497-565481B164F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315811-58DF-46C2-BE87-67E5E5130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D86BE8-5F14-4FB5-9E6B-50494188E204}"/>
              </a:ext>
            </a:extLst>
          </p:cNvPr>
          <p:cNvGrpSpPr/>
          <p:nvPr/>
        </p:nvGrpSpPr>
        <p:grpSpPr>
          <a:xfrm>
            <a:off x="3977112" y="3445860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CF88B-B058-438C-8413-610EBB54F64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BE2FAE-4449-49B2-8299-88E214D8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A942C7-C173-4A92-94E7-D4977D7309BC}"/>
              </a:ext>
            </a:extLst>
          </p:cNvPr>
          <p:cNvGrpSpPr/>
          <p:nvPr/>
        </p:nvGrpSpPr>
        <p:grpSpPr>
          <a:xfrm>
            <a:off x="4423087" y="4337487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50900-672D-4DB7-8C45-704389666ED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8761F2-D1E1-405A-AAD1-247B47A0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B2D8-2489-4885-87A1-B518CED18A93}"/>
              </a:ext>
            </a:extLst>
          </p:cNvPr>
          <p:cNvGrpSpPr/>
          <p:nvPr/>
        </p:nvGrpSpPr>
        <p:grpSpPr>
          <a:xfrm>
            <a:off x="6457951" y="4694154"/>
            <a:ext cx="482171" cy="659511"/>
            <a:chOff x="2218604" y="5263214"/>
            <a:chExt cx="482171" cy="6595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E3BE5-AD66-415E-9210-507CF79EF59E}"/>
                </a:ext>
              </a:extLst>
            </p:cNvPr>
            <p:cNvSpPr txBox="1"/>
            <p:nvPr/>
          </p:nvSpPr>
          <p:spPr>
            <a:xfrm>
              <a:off x="2317317" y="526321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4CE340-B915-490D-AEB4-A20143C9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8604" y="5559165"/>
              <a:ext cx="197427" cy="3635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5B1861-226B-4021-A230-FEF94425A19C}"/>
              </a:ext>
            </a:extLst>
          </p:cNvPr>
          <p:cNvGrpSpPr/>
          <p:nvPr/>
        </p:nvGrpSpPr>
        <p:grpSpPr>
          <a:xfrm>
            <a:off x="5785782" y="5737124"/>
            <a:ext cx="639221" cy="522568"/>
            <a:chOff x="4103742" y="6192052"/>
            <a:chExt cx="639221" cy="52256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B0A4B0-17E0-4AC1-BE6C-2F684F158B8F}"/>
                </a:ext>
              </a:extLst>
            </p:cNvPr>
            <p:cNvSpPr txBox="1"/>
            <p:nvPr/>
          </p:nvSpPr>
          <p:spPr>
            <a:xfrm>
              <a:off x="4359505" y="63452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21DEDC-850B-49A5-94BE-C5BD9A0554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742" y="6192052"/>
              <a:ext cx="320050" cy="2433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82C3C4-595A-408D-AE7C-D6156F781AE3}"/>
              </a:ext>
            </a:extLst>
          </p:cNvPr>
          <p:cNvGrpSpPr/>
          <p:nvPr/>
        </p:nvGrpSpPr>
        <p:grpSpPr>
          <a:xfrm>
            <a:off x="4701011" y="5935416"/>
            <a:ext cx="1084769" cy="369332"/>
            <a:chOff x="3912011" y="6259384"/>
            <a:chExt cx="1084769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2C06DE-16E2-49D0-99CF-81EB37C1B0E7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4325FD-F261-4D75-B121-3687268BB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7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549214-1688-4231-89DC-C1247FAC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43" y="1407704"/>
            <a:ext cx="5485714" cy="50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C9ED-738C-4A80-A81C-20C9C5292392}"/>
              </a:ext>
            </a:extLst>
          </p:cNvPr>
          <p:cNvGrpSpPr/>
          <p:nvPr/>
        </p:nvGrpSpPr>
        <p:grpSpPr>
          <a:xfrm>
            <a:off x="3785383" y="173694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47CA8-F578-4A92-9135-CA81478D4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BC3BE9-CDA7-4008-B9C5-5BEBC49A69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83EA41-F21F-4FF9-9E32-211032AE0CCC}"/>
              </a:ext>
            </a:extLst>
          </p:cNvPr>
          <p:cNvGrpSpPr/>
          <p:nvPr/>
        </p:nvGrpSpPr>
        <p:grpSpPr>
          <a:xfrm>
            <a:off x="3764683" y="2248869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213D4A-401E-4256-8E2B-7B5F0C4A0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6C7067-0EE6-4DE4-B918-4CF01DF86D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699A4C-FBE0-4560-BD82-13E0D159C183}"/>
              </a:ext>
            </a:extLst>
          </p:cNvPr>
          <p:cNvGrpSpPr/>
          <p:nvPr/>
        </p:nvGrpSpPr>
        <p:grpSpPr>
          <a:xfrm>
            <a:off x="3923535" y="3529556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2BA6E-8690-4685-A497-565481B164F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315811-58DF-46C2-BE87-67E5E5130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D86BE8-5F14-4FB5-9E6B-50494188E204}"/>
              </a:ext>
            </a:extLst>
          </p:cNvPr>
          <p:cNvGrpSpPr/>
          <p:nvPr/>
        </p:nvGrpSpPr>
        <p:grpSpPr>
          <a:xfrm>
            <a:off x="3559278" y="4078353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CF88B-B058-438C-8413-610EBB54F64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BE2FAE-4449-49B2-8299-88E214D8B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A942C7-C173-4A92-94E7-D4977D7309BC}"/>
              </a:ext>
            </a:extLst>
          </p:cNvPr>
          <p:cNvGrpSpPr/>
          <p:nvPr/>
        </p:nvGrpSpPr>
        <p:grpSpPr>
          <a:xfrm>
            <a:off x="5084326" y="5237370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50900-672D-4DB7-8C45-704389666ED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8761F2-D1E1-405A-AAD1-247B47A07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B2D8-2489-4885-87A1-B518CED18A93}"/>
              </a:ext>
            </a:extLst>
          </p:cNvPr>
          <p:cNvGrpSpPr/>
          <p:nvPr/>
        </p:nvGrpSpPr>
        <p:grpSpPr>
          <a:xfrm>
            <a:off x="7253732" y="569751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E3BE5-AD66-415E-9210-507CF79EF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4CE340-B915-490D-AEB4-A20143C9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5B1861-226B-4021-A230-FEF94425A19C}"/>
              </a:ext>
            </a:extLst>
          </p:cNvPr>
          <p:cNvGrpSpPr/>
          <p:nvPr/>
        </p:nvGrpSpPr>
        <p:grpSpPr>
          <a:xfrm>
            <a:off x="3915472" y="606943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B0A4B0-17E0-4AC1-BE6C-2F684F158B8F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21DEDC-850B-49A5-94BE-C5BD9A055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C5CC98-BCBD-4BE3-8779-0A855B052822}"/>
                  </a:ext>
                </a:extLst>
              </p:cNvPr>
              <p:cNvSpPr txBox="1"/>
              <p:nvPr/>
            </p:nvSpPr>
            <p:spPr>
              <a:xfrm>
                <a:off x="5713609" y="1540122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C5CC98-BCBD-4BE3-8779-0A855B05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9" y="1540122"/>
                <a:ext cx="141436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5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ode_rk4.py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2EA93-A6C5-4606-8013-C95EE8D0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BAF43395-E0D1-4AF4-BA8B-52C86E19FCEB}"/>
              </a:ext>
            </a:extLst>
          </p:cNvPr>
          <p:cNvSpPr/>
          <p:nvPr/>
        </p:nvSpPr>
        <p:spPr>
          <a:xfrm>
            <a:off x="7123473" y="3340966"/>
            <a:ext cx="1659192" cy="1143000"/>
          </a:xfrm>
          <a:prstGeom prst="wedgeRectCallout">
            <a:avLst>
              <a:gd name="adj1" fmla="val -98649"/>
              <a:gd name="adj2" fmla="val -1492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3550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114CE-3F8E-4AB7-BC83-EFB3E9B8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40" y="1216714"/>
            <a:ext cx="5485714" cy="54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936E3-D7D0-4087-86FA-B09B7F5DD60A}"/>
                  </a:ext>
                </a:extLst>
              </p:cNvPr>
              <p:cNvSpPr txBox="1"/>
              <p:nvPr/>
            </p:nvSpPr>
            <p:spPr>
              <a:xfrm>
                <a:off x="4531144" y="1988378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936E3-D7D0-4087-86FA-B09B7F5D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44" y="1988378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15F16-5720-4A99-BC87-250E3D9B53E2}"/>
                  </a:ext>
                </a:extLst>
              </p:cNvPr>
              <p:cNvSpPr txBox="1"/>
              <p:nvPr/>
            </p:nvSpPr>
            <p:spPr>
              <a:xfrm>
                <a:off x="5648063" y="126171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15F16-5720-4A99-BC87-250E3D9B5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063" y="1261713"/>
                <a:ext cx="118083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F22F22C-ADEE-4569-99A6-34CB6F8AADA5}"/>
              </a:ext>
            </a:extLst>
          </p:cNvPr>
          <p:cNvGrpSpPr/>
          <p:nvPr/>
        </p:nvGrpSpPr>
        <p:grpSpPr>
          <a:xfrm>
            <a:off x="4483851" y="134000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77A671-4AB8-4CEE-A586-53FCD50C6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BA4216-AD5B-4CEB-81FC-B417A1FAD3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84AB7A-AFDC-47BB-9FFA-4DAD9EC9F72C}"/>
              </a:ext>
            </a:extLst>
          </p:cNvPr>
          <p:cNvGrpSpPr/>
          <p:nvPr/>
        </p:nvGrpSpPr>
        <p:grpSpPr>
          <a:xfrm>
            <a:off x="3209112" y="206570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80DF94-84C6-4E5C-9899-50D2D116E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E966F-8FB5-4FD0-87D4-F702D180E74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71E820-4E85-45F0-B714-7CF8C9A751D5}"/>
              </a:ext>
            </a:extLst>
          </p:cNvPr>
          <p:cNvGrpSpPr/>
          <p:nvPr/>
        </p:nvGrpSpPr>
        <p:grpSpPr>
          <a:xfrm>
            <a:off x="3836463" y="361565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F6865-4ADC-4B8D-ACAE-298434456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264508-E500-409E-83A2-0A15504CC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FB0BD-70FB-4C15-BD7E-846B4572F45B}"/>
              </a:ext>
            </a:extLst>
          </p:cNvPr>
          <p:cNvGrpSpPr/>
          <p:nvPr/>
        </p:nvGrpSpPr>
        <p:grpSpPr>
          <a:xfrm>
            <a:off x="6863639" y="444799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C8F465-04F8-435C-ABB7-490909D57A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312718-DE2F-430C-A573-ADB85B3D5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9B9D1-9409-42EB-8AB0-125C2814C511}"/>
              </a:ext>
            </a:extLst>
          </p:cNvPr>
          <p:cNvGrpSpPr/>
          <p:nvPr/>
        </p:nvGrpSpPr>
        <p:grpSpPr>
          <a:xfrm>
            <a:off x="7206558" y="579240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3A99EE-9270-4DD5-8F85-B803D179C9B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BDD24C-DB6B-4EC9-966E-E6A6578B6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349AE5-4796-423C-9F4D-3881B285B80C}"/>
              </a:ext>
            </a:extLst>
          </p:cNvPr>
          <p:cNvGrpSpPr/>
          <p:nvPr/>
        </p:nvGrpSpPr>
        <p:grpSpPr>
          <a:xfrm>
            <a:off x="4488495" y="63991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AA7AEB-3CA0-4E26-8062-DC45FF0F60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2D2306-A326-4B65-A475-B11CE714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pendulum_rk4.py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CD62-7C38-4574-8B71-6CA8B63E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6813"/>
            <a:ext cx="6114286" cy="52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DE416F-D584-41A1-BB55-323CA7A0D5F6}"/>
              </a:ext>
            </a:extLst>
          </p:cNvPr>
          <p:cNvSpPr txBox="1"/>
          <p:nvPr/>
        </p:nvSpPr>
        <p:spPr>
          <a:xfrm>
            <a:off x="5958349" y="4639828"/>
            <a:ext cx="2485104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RK4 is both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accurate</a:t>
            </a:r>
            <a:r>
              <a:rPr lang="en-US" b="1" dirty="0"/>
              <a:t> even for highly </a:t>
            </a:r>
            <a:r>
              <a:rPr lang="en-US" b="1" dirty="0">
                <a:solidFill>
                  <a:srgbClr val="FF0000"/>
                </a:solidFill>
              </a:rPr>
              <a:t>oscillatory</a:t>
            </a:r>
            <a:r>
              <a:rPr lang="en-US" b="1" dirty="0"/>
              <a:t>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BEFDB-C90D-4960-B3AC-8A525B61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24" y="1597166"/>
            <a:ext cx="6238095" cy="45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6759994" y="153837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677278" y="190127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6562058" y="2081074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6580557" y="3702976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6767983" y="5343423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7B237F-0EF2-4FCE-859F-6D6C0E915201}"/>
              </a:ext>
            </a:extLst>
          </p:cNvPr>
          <p:cNvGrpSpPr/>
          <p:nvPr/>
        </p:nvGrpSpPr>
        <p:grpSpPr>
          <a:xfrm>
            <a:off x="7644897" y="568420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911D2D-4755-4D56-9276-3BEAC5C598F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82BFC0-E5B2-412B-BB46-A96390E21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57B7C-C9BE-476F-BEF6-9022EBE36542}"/>
              </a:ext>
            </a:extLst>
          </p:cNvPr>
          <p:cNvGrpSpPr/>
          <p:nvPr/>
        </p:nvGrpSpPr>
        <p:grpSpPr>
          <a:xfrm>
            <a:off x="6560128" y="5877045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7F182-51D1-4869-9E91-70143A92AC4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AFC8FB-F4B1-44DB-803C-A89749BBC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32204A-75A7-4FEE-96F1-171CB1E019F2}"/>
              </a:ext>
            </a:extLst>
          </p:cNvPr>
          <p:cNvSpPr/>
          <p:nvPr/>
        </p:nvSpPr>
        <p:spPr>
          <a:xfrm>
            <a:off x="4057651" y="1597166"/>
            <a:ext cx="293124" cy="2463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0DEA0A-37D7-4227-987D-99FDA4190C5D}"/>
              </a:ext>
            </a:extLst>
          </p:cNvPr>
          <p:cNvSpPr/>
          <p:nvPr/>
        </p:nvSpPr>
        <p:spPr>
          <a:xfrm>
            <a:off x="4054610" y="5402130"/>
            <a:ext cx="293124" cy="2463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8113A-DB35-408F-9806-AE0E3098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21476"/>
            <a:ext cx="6114286" cy="52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52708-4933-4156-9974-D9383478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27" y="1364333"/>
            <a:ext cx="5085714" cy="3142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2C4D01-7895-44CF-97B1-7C357281A562}"/>
                  </a:ext>
                </a:extLst>
              </p:cNvPr>
              <p:cNvSpPr txBox="1"/>
              <p:nvPr/>
            </p:nvSpPr>
            <p:spPr>
              <a:xfrm>
                <a:off x="7422270" y="2272110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2C4D01-7895-44CF-97B1-7C357281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270" y="2272110"/>
                <a:ext cx="132168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9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E7F63-3F6D-4840-9F85-3412AA7F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harmonography.py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06630" y="4403252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403252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81F6780-A384-404C-A036-B3A8C0869CE4}"/>
              </a:ext>
            </a:extLst>
          </p:cNvPr>
          <p:cNvSpPr/>
          <p:nvPr/>
        </p:nvSpPr>
        <p:spPr>
          <a:xfrm>
            <a:off x="6575734" y="1730886"/>
            <a:ext cx="2106818" cy="954233"/>
          </a:xfrm>
          <a:prstGeom prst="wedgeRoundRectCallout">
            <a:avLst>
              <a:gd name="adj1" fmla="val -80035"/>
              <a:gd name="adj2" fmla="val 1349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Can you reproduce this curve?</a:t>
            </a:r>
          </a:p>
        </p:txBody>
      </p:sp>
    </p:spTree>
    <p:extLst>
      <p:ext uri="{BB962C8B-B14F-4D97-AF65-F5344CB8AC3E}">
        <p14:creationId xmlns:p14="http://schemas.microsoft.com/office/powerpoint/2010/main" val="27706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Runge-</a:t>
            </a:r>
            <a:r>
              <a:rPr lang="en-US" sz="2400" b="1" dirty="0" err="1"/>
              <a:t>Kutta</a:t>
            </a:r>
            <a:r>
              <a:rPr lang="en-US" sz="2400" dirty="0"/>
              <a:t> </a:t>
            </a:r>
            <a:r>
              <a:rPr lang="en-US" sz="2400" b="1" dirty="0"/>
              <a:t>Method</a:t>
            </a:r>
            <a:r>
              <a:rPr lang="en-US" sz="2400" dirty="0"/>
              <a:t> is useful, but it is tedious to reimplement that same code repeatedly in every program that must simulate a model containing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Linear and Non-Linear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Initial Value Problem (IVP) 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Both Individual and Systems of Linked Equations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pendulum_scipy.py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BB021-BB34-46C7-BE8E-2C8EB04D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4" y="1468581"/>
            <a:ext cx="5957572" cy="50263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CE6E4B-A1BC-40B0-853C-4ED94FF9D897}"/>
              </a:ext>
            </a:extLst>
          </p:cNvPr>
          <p:cNvGrpSpPr/>
          <p:nvPr/>
        </p:nvGrpSpPr>
        <p:grpSpPr>
          <a:xfrm>
            <a:off x="4958054" y="336929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9E1109-6AA5-4E25-B403-EA1E09E33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900A94-7E6E-4440-B1EC-C8CFEAF73B3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4E76E-044A-48A0-98C4-860D45A3F433}"/>
              </a:ext>
            </a:extLst>
          </p:cNvPr>
          <p:cNvGrpSpPr/>
          <p:nvPr/>
        </p:nvGrpSpPr>
        <p:grpSpPr>
          <a:xfrm>
            <a:off x="4958054" y="462922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99A5AC-222C-4B23-A4C3-4E6E4DD8E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19FA57-AB44-4C80-BB38-C9C1F244A38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5C3C34-DFB7-4995-AA9D-E26F24335C3C}"/>
              </a:ext>
            </a:extLst>
          </p:cNvPr>
          <p:cNvGrpSpPr/>
          <p:nvPr/>
        </p:nvGrpSpPr>
        <p:grpSpPr>
          <a:xfrm>
            <a:off x="4372282" y="145454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7AA590-B011-4A3F-BEBC-3A3F0C3222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E7F530-7F42-4DA0-BBD9-498934AF4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0E5E04-3225-4706-AD33-2CAD72F1515D}"/>
              </a:ext>
            </a:extLst>
          </p:cNvPr>
          <p:cNvGrpSpPr/>
          <p:nvPr/>
        </p:nvGrpSpPr>
        <p:grpSpPr>
          <a:xfrm>
            <a:off x="4527557" y="166897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1295E9-DB2A-4E86-8A42-B7DA10F3625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ED67B3-2EDD-4355-AD2B-DBFCCD6B4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693D35-3BC3-4862-A973-9BF0D21EB796}"/>
              </a:ext>
            </a:extLst>
          </p:cNvPr>
          <p:cNvGrpSpPr/>
          <p:nvPr/>
        </p:nvGrpSpPr>
        <p:grpSpPr>
          <a:xfrm>
            <a:off x="5702847" y="1878528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EF562-411D-4803-8DB6-6EBCE06BD14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0934058-4EB9-4B81-AAAB-3662130F8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1AEE75-9F15-436E-BC73-A75FF3E6F85D}"/>
              </a:ext>
            </a:extLst>
          </p:cNvPr>
          <p:cNvGrpSpPr/>
          <p:nvPr/>
        </p:nvGrpSpPr>
        <p:grpSpPr>
          <a:xfrm>
            <a:off x="4372282" y="230006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530744-55C1-465B-8720-1E14A42F28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054982-1F3C-43D2-AEFE-443FFA81F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C46AC-A4AD-4F8C-A16C-65A31A813EB8}"/>
              </a:ext>
            </a:extLst>
          </p:cNvPr>
          <p:cNvGrpSpPr/>
          <p:nvPr/>
        </p:nvGrpSpPr>
        <p:grpSpPr>
          <a:xfrm>
            <a:off x="3944093" y="5485750"/>
            <a:ext cx="1084769" cy="369332"/>
            <a:chOff x="3912011" y="6259384"/>
            <a:chExt cx="108476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64EF51-F3A6-4631-9658-CADAFBAF6373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6F9A6C-2502-49DF-AAF0-FC3C0816A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9F79C-1E1C-4CA0-B334-DE56BE1B0348}"/>
              </a:ext>
            </a:extLst>
          </p:cNvPr>
          <p:cNvGrpSpPr/>
          <p:nvPr/>
        </p:nvGrpSpPr>
        <p:grpSpPr>
          <a:xfrm>
            <a:off x="4986788" y="5959104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F5DD67-5691-4377-8E2F-EFB1D66AFF2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9720D9-EB3C-4431-A32C-BAFB32128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F93FF8E-EBC9-4F01-92D1-1A8F8219D563}"/>
              </a:ext>
            </a:extLst>
          </p:cNvPr>
          <p:cNvSpPr/>
          <p:nvPr/>
        </p:nvSpPr>
        <p:spPr>
          <a:xfrm>
            <a:off x="2037770" y="3427350"/>
            <a:ext cx="2217139" cy="2508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775E5F-A2E8-4709-9BFB-1EA0920A401A}"/>
                  </a:ext>
                </a:extLst>
              </p:cNvPr>
              <p:cNvSpPr/>
              <p:nvPr/>
            </p:nvSpPr>
            <p:spPr>
              <a:xfrm>
                <a:off x="6843817" y="1714241"/>
                <a:ext cx="1785104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775E5F-A2E8-4709-9BFB-1EA0920A4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817" y="1714241"/>
                <a:ext cx="1785104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6D44C73B-EF58-40A2-956C-E084C5060734}"/>
              </a:ext>
            </a:extLst>
          </p:cNvPr>
          <p:cNvSpPr/>
          <p:nvPr/>
        </p:nvSpPr>
        <p:spPr>
          <a:xfrm>
            <a:off x="6727860" y="2568041"/>
            <a:ext cx="2219245" cy="859309"/>
          </a:xfrm>
          <a:prstGeom prst="wedgeRoundRectCallout">
            <a:avLst>
              <a:gd name="adj1" fmla="val 16679"/>
              <a:gd name="adj2" fmla="val -864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restricted to the small angle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65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pendulum_scipy.py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C9D1-E3B0-4C6F-A325-ED4C4039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56" y="1354655"/>
            <a:ext cx="6352288" cy="5280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325C23-DDE8-484D-AEEA-A29791E46CFD}"/>
                  </a:ext>
                </a:extLst>
              </p:cNvPr>
              <p:cNvSpPr txBox="1"/>
              <p:nvPr/>
            </p:nvSpPr>
            <p:spPr>
              <a:xfrm>
                <a:off x="1924662" y="2979762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325C23-DDE8-484D-AEEA-A29791E4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2" y="2979762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96D67B-F0E3-4884-9DD6-613C06728AC5}"/>
              </a:ext>
            </a:extLst>
          </p:cNvPr>
          <p:cNvCxnSpPr>
            <a:cxnSpLocks/>
          </p:cNvCxnSpPr>
          <p:nvPr/>
        </p:nvCxnSpPr>
        <p:spPr>
          <a:xfrm flipV="1">
            <a:off x="2417276" y="3266768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DE416F-D584-41A1-BB55-323CA7A0D5F6}"/>
              </a:ext>
            </a:extLst>
          </p:cNvPr>
          <p:cNvSpPr txBox="1"/>
          <p:nvPr/>
        </p:nvSpPr>
        <p:spPr>
          <a:xfrm>
            <a:off x="6091085" y="4938257"/>
            <a:ext cx="2485104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RK45</a:t>
            </a:r>
            <a:r>
              <a:rPr lang="en-US" dirty="0"/>
              <a:t> which is Fehlberg's enhancement to classic </a:t>
            </a:r>
            <a:r>
              <a:rPr lang="en-US" b="1" dirty="0"/>
              <a:t>Runge-</a:t>
            </a:r>
            <a:r>
              <a:rPr lang="en-US" b="1" dirty="0" err="1"/>
              <a:t>Kutta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194D7-0ECC-42DF-8C55-78138085E5C6}"/>
              </a:ext>
            </a:extLst>
          </p:cNvPr>
          <p:cNvGrpSpPr/>
          <p:nvPr/>
        </p:nvGrpSpPr>
        <p:grpSpPr>
          <a:xfrm>
            <a:off x="2625725" y="4157895"/>
            <a:ext cx="91440" cy="1795132"/>
            <a:chOff x="2625725" y="4157895"/>
            <a:chExt cx="91440" cy="17951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8E9170-3818-48DB-A934-672CED66218F}"/>
                </a:ext>
              </a:extLst>
            </p:cNvPr>
            <p:cNvSpPr/>
            <p:nvPr/>
          </p:nvSpPr>
          <p:spPr>
            <a:xfrm>
              <a:off x="2625725" y="4157895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879473-2C95-460A-B9F5-552E2771EB37}"/>
                </a:ext>
              </a:extLst>
            </p:cNvPr>
            <p:cNvSpPr/>
            <p:nvPr/>
          </p:nvSpPr>
          <p:spPr>
            <a:xfrm>
              <a:off x="2625725" y="58615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F748F1-9540-448E-B67E-C8F9E4AC5BFC}"/>
                </a:ext>
              </a:extLst>
            </p:cNvPr>
            <p:cNvCxnSpPr>
              <a:stCxn id="7" idx="4"/>
            </p:cNvCxnSpPr>
            <p:nvPr/>
          </p:nvCxnSpPr>
          <p:spPr>
            <a:xfrm>
              <a:off x="2671445" y="4249335"/>
              <a:ext cx="0" cy="16122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DBB339A-AFE4-4896-A35D-5F2BC630CEA3}"/>
              </a:ext>
            </a:extLst>
          </p:cNvPr>
          <p:cNvSpPr/>
          <p:nvPr/>
        </p:nvSpPr>
        <p:spPr>
          <a:xfrm>
            <a:off x="3377380" y="4938257"/>
            <a:ext cx="1427644" cy="1014770"/>
          </a:xfrm>
          <a:prstGeom prst="wedgeRoundRectCallout">
            <a:avLst>
              <a:gd name="adj1" fmla="val -59251"/>
              <a:gd name="adj2" fmla="val -109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physics story behind these circles?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8989E-9CA6-4FFE-81F1-7DDC47FCE957}"/>
              </a:ext>
            </a:extLst>
          </p:cNvPr>
          <p:cNvGrpSpPr/>
          <p:nvPr/>
        </p:nvGrpSpPr>
        <p:grpSpPr>
          <a:xfrm>
            <a:off x="3121304" y="2454203"/>
            <a:ext cx="91440" cy="1795132"/>
            <a:chOff x="2625725" y="4157895"/>
            <a:chExt cx="91440" cy="17951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E51DF0-505C-4217-98EE-2EA4B404BB2B}"/>
                </a:ext>
              </a:extLst>
            </p:cNvPr>
            <p:cNvSpPr/>
            <p:nvPr/>
          </p:nvSpPr>
          <p:spPr>
            <a:xfrm>
              <a:off x="2625725" y="4157895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79CCA3-6F6C-42F3-9F14-73D378823415}"/>
                </a:ext>
              </a:extLst>
            </p:cNvPr>
            <p:cNvSpPr/>
            <p:nvPr/>
          </p:nvSpPr>
          <p:spPr>
            <a:xfrm>
              <a:off x="2625725" y="58615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E455DF-81ED-40C1-A271-5656723313BC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2671445" y="4249335"/>
              <a:ext cx="0" cy="16122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5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friction, or damping,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to 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While in a simple undriven harmonic oscillator the only force acting on the mass is the restoring force, in a damped harmonic oscillator there is in addition a frictional force which is always in </a:t>
            </a:r>
            <a:r>
              <a:rPr lang="en-US" sz="2400" b="1" dirty="0">
                <a:solidFill>
                  <a:srgbClr val="0070C0"/>
                </a:solidFill>
              </a:rPr>
              <a:t>a direction to oppose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friction is hard to 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12231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122312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 err="1"/>
                  <a:t>damping_constant</a:t>
                </a:r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5" y="4818728"/>
            <a:ext cx="2295622" cy="1644445"/>
            <a:chOff x="1750208" y="4649772"/>
            <a:chExt cx="2295622" cy="16444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185820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185820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8" y="4649772"/>
              <a:ext cx="2295622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44494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over its equilibrium point, but ultimately comes to rest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BCAE0-A967-41D6-B8A1-C46F7C33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" y="1839121"/>
            <a:ext cx="7090719" cy="3374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F10CB9-77A5-4BBB-B0DB-91061435C28D}"/>
                  </a:ext>
                </a:extLst>
              </p:cNvPr>
              <p:cNvSpPr/>
              <p:nvPr/>
            </p:nvSpPr>
            <p:spPr>
              <a:xfrm>
                <a:off x="5559962" y="4747326"/>
                <a:ext cx="2122312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F10CB9-77A5-4BBB-B0DB-91061435C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62" y="4747326"/>
                <a:ext cx="2122312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4866788" y="326844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861798" y="388764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6831089" y="409602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6984104" y="432456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3969287" y="47252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17DCCE5-0BDE-44E6-B026-D82993C62740}"/>
              </a:ext>
            </a:extLst>
          </p:cNvPr>
          <p:cNvSpPr/>
          <p:nvPr/>
        </p:nvSpPr>
        <p:spPr>
          <a:xfrm>
            <a:off x="1954161" y="3333135"/>
            <a:ext cx="1364226" cy="250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3A8FD-E1D8-4275-90FD-A7804F1B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27" y="1462548"/>
            <a:ext cx="6453946" cy="4908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56AE5-7F9B-4DCB-84D1-679DD822C4F2}"/>
              </a:ext>
            </a:extLst>
          </p:cNvPr>
          <p:cNvGrpSpPr/>
          <p:nvPr/>
        </p:nvGrpSpPr>
        <p:grpSpPr>
          <a:xfrm>
            <a:off x="3577840" y="165382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3EC32-40C8-4CA9-8705-53DECCCA2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51887-844F-46E7-A154-0AD954DFB9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0E7313-D682-4035-AF02-E1D63DE02EA4}"/>
              </a:ext>
            </a:extLst>
          </p:cNvPr>
          <p:cNvGrpSpPr/>
          <p:nvPr/>
        </p:nvGrpSpPr>
        <p:grpSpPr>
          <a:xfrm>
            <a:off x="7164792" y="18872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63AF00-AD99-4FA6-BC6B-6C8F9B53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3A5AA-0F89-4275-BFEE-64B9DE813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338B89-9854-49AA-9B62-239A0264F676}"/>
              </a:ext>
            </a:extLst>
          </p:cNvPr>
          <p:cNvGrpSpPr/>
          <p:nvPr/>
        </p:nvGrpSpPr>
        <p:grpSpPr>
          <a:xfrm>
            <a:off x="4654472" y="2774236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0794D-1893-42E8-A33A-99468E5FABA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1FA105-6592-457C-8E83-6937985F1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CAACB-0562-43E2-A9FF-BDB234C005ED}"/>
              </a:ext>
            </a:extLst>
          </p:cNvPr>
          <p:cNvGrpSpPr/>
          <p:nvPr/>
        </p:nvGrpSpPr>
        <p:grpSpPr>
          <a:xfrm>
            <a:off x="5833730" y="345817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F1249-9393-437E-A68F-9E191280FF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9BEF32-4234-46E1-B321-706E5C8B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52B04-58F1-42CC-AE9C-BBB3E31AF7B5}"/>
              </a:ext>
            </a:extLst>
          </p:cNvPr>
          <p:cNvGrpSpPr/>
          <p:nvPr/>
        </p:nvGrpSpPr>
        <p:grpSpPr>
          <a:xfrm>
            <a:off x="5833730" y="5027366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65036-ED94-419D-AB1D-4A5E5073D4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61881-97B2-48A2-A722-3301F3F8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17DCCE5-0BDE-44E6-B026-D82993C62740}"/>
              </a:ext>
            </a:extLst>
          </p:cNvPr>
          <p:cNvSpPr/>
          <p:nvPr/>
        </p:nvSpPr>
        <p:spPr>
          <a:xfrm>
            <a:off x="2895727" y="2393391"/>
            <a:ext cx="3562224" cy="250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B0878-CAA7-487F-8316-9EE7CFD3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pendulum_damped.py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1981" y="4873946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0" y="2102233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348" r="-33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483644" y="2389239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2FAD9-B37D-4112-A4DF-26064469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69" y="2784108"/>
            <a:ext cx="6879462" cy="36388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4441837" y="314808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4706079" y="358052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2796972" y="4004776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6954480" y="462900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6FCE0-95A4-4C6E-936B-D34C3AF3BE6E}"/>
              </a:ext>
            </a:extLst>
          </p:cNvPr>
          <p:cNvGrpSpPr/>
          <p:nvPr/>
        </p:nvGrpSpPr>
        <p:grpSpPr>
          <a:xfrm>
            <a:off x="2899094" y="4999687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AC8583-4B6D-41CF-868F-A49C665C4A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B81680-6256-4756-BEE8-AFC1F4DB3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956A40F-FD8C-4821-B0DC-850F2B8E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71" y="1483807"/>
            <a:ext cx="5561305" cy="1101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FDD7A-217D-44DD-ADA3-54B2E378E7BD}"/>
              </a:ext>
            </a:extLst>
          </p:cNvPr>
          <p:cNvSpPr/>
          <p:nvPr/>
        </p:nvSpPr>
        <p:spPr>
          <a:xfrm>
            <a:off x="2551471" y="2263877"/>
            <a:ext cx="4844845" cy="2586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172722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61BAF-77D6-4655-9004-1C4D326A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2" y="2223766"/>
            <a:ext cx="1619048" cy="190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93DB-4B36-42D9-B1CE-23C6C9AB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5" y="4475838"/>
            <a:ext cx="1569943" cy="202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b="1" dirty="0">
                <a:solidFill>
                  <a:srgbClr val="0070C0"/>
                </a:solidFill>
              </a:rPr>
              <a:t>coupled</a:t>
            </a:r>
            <a:r>
              <a:rPr lang="en-US" dirty="0"/>
              <a:t> </a:t>
            </a:r>
            <a:r>
              <a:rPr lang="en-US" i="1" dirty="0"/>
              <a:t>non-linear</a:t>
            </a:r>
            <a:r>
              <a:rPr lang="en-US" dirty="0"/>
              <a:t> first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467DC-C8C2-48E1-AAD9-4388514A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55" y="1468581"/>
            <a:ext cx="5585489" cy="489936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3CC9C3B-AD06-45A6-8D10-36E7A44449D0}"/>
              </a:ext>
            </a:extLst>
          </p:cNvPr>
          <p:cNvGrpSpPr/>
          <p:nvPr/>
        </p:nvGrpSpPr>
        <p:grpSpPr>
          <a:xfrm>
            <a:off x="6584957" y="161883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0B2962-8EF7-45DF-A638-5AA1E33C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27EC9-E9B3-425F-BB0C-0D695B6674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83D288-0FC8-4662-A778-A8581F3D1320}"/>
              </a:ext>
            </a:extLst>
          </p:cNvPr>
          <p:cNvGrpSpPr/>
          <p:nvPr/>
        </p:nvGrpSpPr>
        <p:grpSpPr>
          <a:xfrm>
            <a:off x="6584957" y="2027999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1063322-72AB-46C3-B0AC-C159D4D7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429405-2A93-4BEE-8B6B-F41FBE7836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CCDBA6-426B-4CC9-802C-1F057D215D38}"/>
              </a:ext>
            </a:extLst>
          </p:cNvPr>
          <p:cNvGrpSpPr/>
          <p:nvPr/>
        </p:nvGrpSpPr>
        <p:grpSpPr>
          <a:xfrm>
            <a:off x="6046344" y="257203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A0BBEA-3F1C-4359-A8F7-CF1FC1D287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B1CE56-CEE3-4681-85FB-A2FB893A9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1FA52-BAE5-4B86-B9B2-ACA22D69056A}"/>
              </a:ext>
            </a:extLst>
          </p:cNvPr>
          <p:cNvGrpSpPr/>
          <p:nvPr/>
        </p:nvGrpSpPr>
        <p:grpSpPr>
          <a:xfrm>
            <a:off x="4342871" y="3256482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84EF31-A7C5-4DFB-B3BE-C2BA226539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C9A22A-E63F-4D61-BF08-3775C4071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C6CDE6-52E0-481D-84D3-E56CB8DB78FE}"/>
              </a:ext>
            </a:extLst>
          </p:cNvPr>
          <p:cNvGrpSpPr/>
          <p:nvPr/>
        </p:nvGrpSpPr>
        <p:grpSpPr>
          <a:xfrm>
            <a:off x="3649697" y="305882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BE3A70-A1D8-43C7-BB01-582607DAE75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4B4BB7-B924-4FA9-9B22-53E3C760A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6742888" y="4610094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6739518" y="5378630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02651F-7AE8-4771-8615-C231DE9CA760}"/>
              </a:ext>
            </a:extLst>
          </p:cNvPr>
          <p:cNvGrpSpPr/>
          <p:nvPr/>
        </p:nvGrpSpPr>
        <p:grpSpPr>
          <a:xfrm>
            <a:off x="6832574" y="5783982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427FB8-B0F3-45DB-974B-5276A7A1CEB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6DABD34-D4B8-48A0-B374-70C1F5740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9C119A0-2ECD-41F3-BA8C-CC76BF8C5B2A}"/>
              </a:ext>
            </a:extLst>
          </p:cNvPr>
          <p:cNvSpPr/>
          <p:nvPr/>
        </p:nvSpPr>
        <p:spPr>
          <a:xfrm>
            <a:off x="4055806" y="2477729"/>
            <a:ext cx="589936" cy="2676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95A237-A334-4C55-979E-747B9BA2C6CC}"/>
              </a:ext>
            </a:extLst>
          </p:cNvPr>
          <p:cNvSpPr/>
          <p:nvPr/>
        </p:nvSpPr>
        <p:spPr>
          <a:xfrm>
            <a:off x="3825875" y="5375787"/>
            <a:ext cx="504704" cy="3804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924521-C356-4856-B76B-73B855EC6D8C}"/>
              </a:ext>
            </a:extLst>
          </p:cNvPr>
          <p:cNvSpPr/>
          <p:nvPr/>
        </p:nvSpPr>
        <p:spPr>
          <a:xfrm>
            <a:off x="2982759" y="5778404"/>
            <a:ext cx="571602" cy="38048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73DC-78D2-4059-8395-3A88402F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55" y="1517782"/>
            <a:ext cx="5585489" cy="40765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CC9C3B-AD06-45A6-8D10-36E7A44449D0}"/>
              </a:ext>
            </a:extLst>
          </p:cNvPr>
          <p:cNvGrpSpPr/>
          <p:nvPr/>
        </p:nvGrpSpPr>
        <p:grpSpPr>
          <a:xfrm>
            <a:off x="6594557" y="275381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0B2962-8EF7-45DF-A638-5AA1E33C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27EC9-E9B3-425F-BB0C-0D695B6674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83D288-0FC8-4662-A778-A8581F3D1320}"/>
              </a:ext>
            </a:extLst>
          </p:cNvPr>
          <p:cNvGrpSpPr/>
          <p:nvPr/>
        </p:nvGrpSpPr>
        <p:grpSpPr>
          <a:xfrm>
            <a:off x="5800187" y="2986491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1063322-72AB-46C3-B0AC-C159D4D7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429405-2A93-4BEE-8B6B-F41FBE7836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CCDBA6-426B-4CC9-802C-1F057D215D38}"/>
              </a:ext>
            </a:extLst>
          </p:cNvPr>
          <p:cNvGrpSpPr/>
          <p:nvPr/>
        </p:nvGrpSpPr>
        <p:grpSpPr>
          <a:xfrm>
            <a:off x="4350774" y="361261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A0BBEA-3F1C-4359-A8F7-CF1FC1D287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B1CE56-CEE3-4681-85FB-A2FB893A9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1FA52-BAE5-4B86-B9B2-ACA22D69056A}"/>
              </a:ext>
            </a:extLst>
          </p:cNvPr>
          <p:cNvGrpSpPr/>
          <p:nvPr/>
        </p:nvGrpSpPr>
        <p:grpSpPr>
          <a:xfrm>
            <a:off x="4350774" y="4271148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84EF31-A7C5-4DFB-B3BE-C2BA226539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C9A22A-E63F-4D61-BF08-3775C4071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C6CDE6-52E0-481D-84D3-E56CB8DB78FE}"/>
              </a:ext>
            </a:extLst>
          </p:cNvPr>
          <p:cNvGrpSpPr/>
          <p:nvPr/>
        </p:nvGrpSpPr>
        <p:grpSpPr>
          <a:xfrm>
            <a:off x="6941144" y="4057714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BE3A70-A1D8-43C7-BB01-582607DAE75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4B4BB7-B924-4FA9-9B22-53E3C760A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3864077" y="4678554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3859159" y="4903716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5C1C588-1B86-4AE3-B109-6C7C156B6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484" y="4953700"/>
            <a:ext cx="835742" cy="6268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578C7A-83C5-4091-A91C-21F67AD14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217" y="891848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1C30ED5-88C8-4010-8D82-2B8777190088}"/>
              </a:ext>
            </a:extLst>
          </p:cNvPr>
          <p:cNvGrpSpPr/>
          <p:nvPr/>
        </p:nvGrpSpPr>
        <p:grpSpPr>
          <a:xfrm>
            <a:off x="1050035" y="5735163"/>
            <a:ext cx="7043931" cy="923330"/>
            <a:chOff x="1205764" y="5735163"/>
            <a:chExt cx="7043931" cy="9233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787914-AAE1-46D1-8084-01921A906F9A}"/>
                </a:ext>
              </a:extLst>
            </p:cNvPr>
            <p:cNvGrpSpPr/>
            <p:nvPr/>
          </p:nvGrpSpPr>
          <p:grpSpPr>
            <a:xfrm>
              <a:off x="4950540" y="5803782"/>
              <a:ext cx="3299155" cy="786092"/>
              <a:chOff x="2911450" y="2772461"/>
              <a:chExt cx="3299155" cy="7860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68A3B2F-565D-4588-B316-7D833C015DB8}"/>
                  </a:ext>
                </a:extLst>
              </p:cNvPr>
              <p:cNvGrpSpPr/>
              <p:nvPr/>
            </p:nvGrpSpPr>
            <p:grpSpPr>
              <a:xfrm>
                <a:off x="3016093" y="2838518"/>
                <a:ext cx="3111814" cy="653979"/>
                <a:chOff x="3016093" y="2840510"/>
                <a:chExt cx="3111814" cy="6539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9D4F580C-C3B0-407B-8808-DB60C1C56B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=0.9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4D2210A-346B-4958-BFE6-BBF705857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88" t="-4444" r="-1373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3D7DF7E6-8E40-4AFD-992E-711923BCF9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0046B14-520D-42D5-8EB0-BC4815AEFC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70" r="-2339" b="-239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0FBF833-6336-4065-87D9-8F8627E00322}"/>
                  </a:ext>
                </a:extLst>
              </p:cNvPr>
              <p:cNvSpPr/>
              <p:nvPr/>
            </p:nvSpPr>
            <p:spPr>
              <a:xfrm>
                <a:off x="2911450" y="2772461"/>
                <a:ext cx="3299155" cy="78609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27DB90-DCD4-4E40-BDB5-C7688D14B11B}"/>
                    </a:ext>
                  </a:extLst>
                </p:cNvPr>
                <p:cNvSpPr txBox="1"/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 this model, at any time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: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the </a:t>
                  </a:r>
                  <a:r>
                    <a:rPr lang="en-US" b="1" dirty="0"/>
                    <a:t>prey</a:t>
                  </a:r>
                  <a:r>
                    <a:rPr lang="en-US" dirty="0"/>
                    <a:t> population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</a:t>
                  </a:r>
                  <a:r>
                    <a:rPr lang="en-US" b="1" dirty="0"/>
                    <a:t>predator</a:t>
                  </a:r>
                  <a:r>
                    <a:rPr lang="en-US" dirty="0"/>
                    <a:t> population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27DB90-DCD4-4E40-BDB5-C7688D14B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blipFill>
                  <a:blip r:embed="rId8"/>
                  <a:stretch>
                    <a:fillRect t="-3974" r="-1173" b="-99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CF97BB-4C02-4B97-976D-EFD7D2AF95D0}"/>
              </a:ext>
            </a:extLst>
          </p:cNvPr>
          <p:cNvSpPr/>
          <p:nvPr/>
        </p:nvSpPr>
        <p:spPr>
          <a:xfrm>
            <a:off x="2743200" y="4741606"/>
            <a:ext cx="1115959" cy="4424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7D465-105B-4233-8A77-8F1DF819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36" y="1519235"/>
            <a:ext cx="5628528" cy="40750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9779E-6B78-4164-B917-2ED27ECFC0F2}"/>
              </a:ext>
            </a:extLst>
          </p:cNvPr>
          <p:cNvGrpSpPr/>
          <p:nvPr/>
        </p:nvGrpSpPr>
        <p:grpSpPr>
          <a:xfrm>
            <a:off x="6747388" y="4675861"/>
            <a:ext cx="1070486" cy="369332"/>
            <a:chOff x="3913974" y="5225389"/>
            <a:chExt cx="1070486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CE6585F-0DE9-450F-8A12-CEC82012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3974" y="5410055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B1016-08D3-49A3-8A44-1006D432D0B8}"/>
                </a:ext>
              </a:extLst>
            </p:cNvPr>
            <p:cNvSpPr txBox="1"/>
            <p:nvPr/>
          </p:nvSpPr>
          <p:spPr>
            <a:xfrm>
              <a:off x="4601002" y="52253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4F2DA-7C48-4628-A1E8-B5CE211A8AF5}"/>
              </a:ext>
            </a:extLst>
          </p:cNvPr>
          <p:cNvGrpSpPr/>
          <p:nvPr/>
        </p:nvGrpSpPr>
        <p:grpSpPr>
          <a:xfrm>
            <a:off x="6753534" y="4922815"/>
            <a:ext cx="1064340" cy="369332"/>
            <a:chOff x="3647644" y="5421073"/>
            <a:chExt cx="10643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04263E-30DD-4076-AA58-F2062084B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860DA1F-9045-40B8-8488-872551C17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B907894-8A15-40A0-BC0B-A11EE465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7" y="891848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76D4E3-5DAB-4500-B15A-42B2469EF92D}"/>
              </a:ext>
            </a:extLst>
          </p:cNvPr>
          <p:cNvGrpSpPr/>
          <p:nvPr/>
        </p:nvGrpSpPr>
        <p:grpSpPr>
          <a:xfrm>
            <a:off x="1050035" y="5735163"/>
            <a:ext cx="7043931" cy="923330"/>
            <a:chOff x="1205764" y="5735163"/>
            <a:chExt cx="7043931" cy="9233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CD7E6E6-9010-4712-8E98-E82A40F993BF}"/>
                </a:ext>
              </a:extLst>
            </p:cNvPr>
            <p:cNvGrpSpPr/>
            <p:nvPr/>
          </p:nvGrpSpPr>
          <p:grpSpPr>
            <a:xfrm>
              <a:off x="4950540" y="5803782"/>
              <a:ext cx="3299155" cy="786092"/>
              <a:chOff x="2911450" y="2772461"/>
              <a:chExt cx="3299155" cy="7860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74D72C6-C507-47B5-96BF-1C61899917B1}"/>
                  </a:ext>
                </a:extLst>
              </p:cNvPr>
              <p:cNvGrpSpPr/>
              <p:nvPr/>
            </p:nvGrpSpPr>
            <p:grpSpPr>
              <a:xfrm>
                <a:off x="3016093" y="2838518"/>
                <a:ext cx="3111814" cy="653979"/>
                <a:chOff x="3016093" y="2840510"/>
                <a:chExt cx="3111814" cy="6539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C9BA40E-B0CA-4A07-88A2-75746648D1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=0.9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4D2210A-346B-4958-BFE6-BBF705857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6093" y="2840510"/>
                      <a:ext cx="311181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88" t="-4444" r="-1373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A378608-87FE-4177-A347-7B8BB8E8F5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0046B14-520D-42D5-8EB0-BC4815AEFC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2549" y="3217490"/>
                      <a:ext cx="207890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70" r="-2339" b="-239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9B1BEB-3EC1-41FD-9A6B-E05B7CBE7E71}"/>
                  </a:ext>
                </a:extLst>
              </p:cNvPr>
              <p:cNvSpPr/>
              <p:nvPr/>
            </p:nvSpPr>
            <p:spPr>
              <a:xfrm>
                <a:off x="2911450" y="2772461"/>
                <a:ext cx="3299155" cy="78609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922F011-CAA3-48B7-B723-02B462DCA788}"/>
                    </a:ext>
                  </a:extLst>
                </p:cNvPr>
                <p:cNvSpPr txBox="1"/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 this model, at any time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: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the </a:t>
                  </a:r>
                  <a:r>
                    <a:rPr lang="en-US" b="1" dirty="0"/>
                    <a:t>prey</a:t>
                  </a:r>
                  <a:r>
                    <a:rPr lang="en-US" dirty="0"/>
                    <a:t> population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represents </a:t>
                  </a:r>
                  <a:r>
                    <a:rPr lang="en-US" b="1" dirty="0"/>
                    <a:t>predator</a:t>
                  </a:r>
                  <a:r>
                    <a:rPr lang="en-US" dirty="0"/>
                    <a:t> population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922F011-CAA3-48B7-B723-02B462DCA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764" y="5735163"/>
                  <a:ext cx="3635033" cy="923330"/>
                </a:xfrm>
                <a:prstGeom prst="rect">
                  <a:avLst/>
                </a:prstGeom>
                <a:blipFill>
                  <a:blip r:embed="rId8"/>
                  <a:stretch>
                    <a:fillRect t="-3974" r="-1173" b="-99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6E15E-B07E-4964-9B81-E26F05498ED6}"/>
                  </a:ext>
                </a:extLst>
              </p:cNvPr>
              <p:cNvSpPr txBox="1"/>
              <p:nvPr/>
            </p:nvSpPr>
            <p:spPr>
              <a:xfrm>
                <a:off x="6526216" y="2491380"/>
                <a:ext cx="213159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6E15E-B07E-4964-9B81-E26F05498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16" y="2491380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B3599-0234-4120-9400-FA6FA3DD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66" y="1088844"/>
            <a:ext cx="7035467" cy="57691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CA290C-A7BD-4E5B-9F95-D2E24D0F44B9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1092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 the susceptible population decreases.</a:t>
            </a:r>
          </a:p>
          <a:p>
            <a:pPr>
              <a:spcAft>
                <a:spcPts val="600"/>
              </a:spcAft>
            </a:pPr>
            <a:r>
              <a:rPr lang="en-US" dirty="0"/>
              <a:t>More infected people also spread the disease faster.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DED0C54-5D96-4D55-BDC5-5575935DDAD5}"/>
              </a:ext>
            </a:extLst>
          </p:cNvPr>
          <p:cNvSpPr txBox="1"/>
          <p:nvPr/>
        </p:nvSpPr>
        <p:spPr>
          <a:xfrm>
            <a:off x="2495270" y="3815591"/>
            <a:ext cx="3898213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More susceptible people make it easier for the infection to find a new host.</a:t>
            </a:r>
          </a:p>
          <a:p>
            <a:pPr>
              <a:spcAft>
                <a:spcPts val="1200"/>
              </a:spcAft>
            </a:pPr>
            <a:r>
              <a:rPr lang="en-US" dirty="0"/>
              <a:t>Susceptible people become infected and infected people become recovered.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increases over time.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224"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97993C-E000-4A30-BDA6-2516077D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55" y="1298304"/>
            <a:ext cx="3438095" cy="1657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0E3DFD-84C3-4BBC-89A2-28F5B0919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37" y="3112205"/>
            <a:ext cx="4963686" cy="36159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7BC60A-29B9-4893-85D2-9CA8E77DDF5A}"/>
              </a:ext>
            </a:extLst>
          </p:cNvPr>
          <p:cNvGrpSpPr/>
          <p:nvPr/>
        </p:nvGrpSpPr>
        <p:grpSpPr>
          <a:xfrm>
            <a:off x="4309392" y="3483624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0A07F7-1ED3-4039-BEC9-86697EF65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49F950-FD05-4FE7-98A5-1F52B7D8F1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E43632-AC1E-4459-BBF7-B190C50F9606}"/>
              </a:ext>
            </a:extLst>
          </p:cNvPr>
          <p:cNvGrpSpPr/>
          <p:nvPr/>
        </p:nvGrpSpPr>
        <p:grpSpPr>
          <a:xfrm>
            <a:off x="4201053" y="380610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D1A74-A8A6-408A-8071-89EAB098F65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A4A090-DD6F-4C80-957A-B931B2F04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FE6B6-08F1-47C7-98BE-180F0F636C56}"/>
              </a:ext>
            </a:extLst>
          </p:cNvPr>
          <p:cNvGrpSpPr/>
          <p:nvPr/>
        </p:nvGrpSpPr>
        <p:grpSpPr>
          <a:xfrm>
            <a:off x="4136923" y="3631200"/>
            <a:ext cx="899959" cy="369332"/>
            <a:chOff x="3647644" y="4910075"/>
            <a:chExt cx="899959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6E2FDA-2347-4BFE-8C90-12E63EC6213C}"/>
                </a:ext>
              </a:extLst>
            </p:cNvPr>
            <p:cNvSpPr txBox="1"/>
            <p:nvPr/>
          </p:nvSpPr>
          <p:spPr>
            <a:xfrm>
              <a:off x="4164145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0E31FD-CA9A-4FA3-9D22-C6A1F8AA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53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B1555-8B3A-4994-9913-0810A7970ECA}"/>
              </a:ext>
            </a:extLst>
          </p:cNvPr>
          <p:cNvGrpSpPr/>
          <p:nvPr/>
        </p:nvGrpSpPr>
        <p:grpSpPr>
          <a:xfrm>
            <a:off x="2158211" y="4571164"/>
            <a:ext cx="839245" cy="369332"/>
            <a:chOff x="3647644" y="5356391"/>
            <a:chExt cx="83924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345CA3-3210-4098-9D6E-62D765401CA4}"/>
                </a:ext>
              </a:extLst>
            </p:cNvPr>
            <p:cNvSpPr txBox="1"/>
            <p:nvPr/>
          </p:nvSpPr>
          <p:spPr>
            <a:xfrm>
              <a:off x="410343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D241F-50BE-4BF9-83C9-743C1CEE5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455787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990C3-BE62-4C90-9227-A0FC6AF2A2ED}"/>
              </a:ext>
            </a:extLst>
          </p:cNvPr>
          <p:cNvGrpSpPr/>
          <p:nvPr/>
        </p:nvGrpSpPr>
        <p:grpSpPr>
          <a:xfrm>
            <a:off x="4030612" y="6316260"/>
            <a:ext cx="814541" cy="369332"/>
            <a:chOff x="2157212" y="5378555"/>
            <a:chExt cx="814541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22DC8F-C585-4B79-9360-FEBDD33BC019}"/>
                </a:ext>
              </a:extLst>
            </p:cNvPr>
            <p:cNvSpPr txBox="1"/>
            <p:nvPr/>
          </p:nvSpPr>
          <p:spPr>
            <a:xfrm>
              <a:off x="2588295" y="537855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618A4F-99EB-4ECA-BF5A-1FD557F1D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605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2BB95-DFB1-4DE2-B054-F1074BBAD78A}"/>
              </a:ext>
            </a:extLst>
          </p:cNvPr>
          <p:cNvGrpSpPr/>
          <p:nvPr/>
        </p:nvGrpSpPr>
        <p:grpSpPr>
          <a:xfrm>
            <a:off x="7141078" y="163556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D4075B-E770-4E37-AAEF-286855AB46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DEA4D85-E54A-4A7D-AD56-438D3F546C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41AE113-A6FC-41FF-9490-FCE7E112AC10}"/>
              </a:ext>
            </a:extLst>
          </p:cNvPr>
          <p:cNvSpPr/>
          <p:nvPr/>
        </p:nvSpPr>
        <p:spPr>
          <a:xfrm>
            <a:off x="2066370" y="4204926"/>
            <a:ext cx="403985" cy="2005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7A2952-331D-409A-9642-BDB37B3D7A8A}"/>
              </a:ext>
            </a:extLst>
          </p:cNvPr>
          <p:cNvSpPr/>
          <p:nvPr/>
        </p:nvSpPr>
        <p:spPr>
          <a:xfrm>
            <a:off x="6091084" y="1300183"/>
            <a:ext cx="1312605" cy="20053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711C743-06E0-4E9B-A41A-11DB3211E2FB}"/>
              </a:ext>
            </a:extLst>
          </p:cNvPr>
          <p:cNvCxnSpPr>
            <a:cxnSpLocks/>
            <a:stCxn id="42" idx="0"/>
            <a:endCxn id="43" idx="1"/>
          </p:cNvCxnSpPr>
          <p:nvPr/>
        </p:nvCxnSpPr>
        <p:spPr>
          <a:xfrm rot="5400000" flipH="1" flipV="1">
            <a:off x="2777486" y="891329"/>
            <a:ext cx="2804475" cy="382272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178F08-3D16-461E-8AE5-CC8DAE7302EE}"/>
                  </a:ext>
                </a:extLst>
              </p:cNvPr>
              <p:cNvSpPr txBox="1"/>
              <p:nvPr/>
            </p:nvSpPr>
            <p:spPr>
              <a:xfrm>
                <a:off x="6589131" y="337664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178F08-3D16-461E-8AE5-CC8DAE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3376641"/>
                <a:ext cx="1168460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B43B36-AE47-44E7-9C30-0FBB6EAFDEFC}"/>
                  </a:ext>
                </a:extLst>
              </p:cNvPr>
              <p:cNvSpPr txBox="1"/>
              <p:nvPr/>
            </p:nvSpPr>
            <p:spPr>
              <a:xfrm>
                <a:off x="6589131" y="4176968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B43B36-AE47-44E7-9C30-0FBB6EAF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4176968"/>
                <a:ext cx="1460656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DCB05E-F4A5-4434-B498-F5BBB9F33281}"/>
                  </a:ext>
                </a:extLst>
              </p:cNvPr>
              <p:cNvSpPr txBox="1"/>
              <p:nvPr/>
            </p:nvSpPr>
            <p:spPr>
              <a:xfrm>
                <a:off x="6589131" y="4977295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DCB05E-F4A5-4434-B498-F5BBB9F33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31" y="4977295"/>
                <a:ext cx="878959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421E7C7-C954-40C0-B08C-4EF2919046E9}"/>
              </a:ext>
            </a:extLst>
          </p:cNvPr>
          <p:cNvGrpSpPr/>
          <p:nvPr/>
        </p:nvGrpSpPr>
        <p:grpSpPr>
          <a:xfrm>
            <a:off x="3272515" y="3158446"/>
            <a:ext cx="864408" cy="369332"/>
            <a:chOff x="4091050" y="2561879"/>
            <a:chExt cx="864408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81381-078A-471A-89E6-D3C30DE94701}"/>
                </a:ext>
              </a:extLst>
            </p:cNvPr>
            <p:cNvSpPr txBox="1"/>
            <p:nvPr/>
          </p:nvSpPr>
          <p:spPr>
            <a:xfrm>
              <a:off x="4572000" y="256187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9D90B8D-A344-4102-B6A3-D8B8FAC6B7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050" y="2750216"/>
              <a:ext cx="5312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9A1D36-ED9F-4FF5-9D51-4A93B77CC3EE}"/>
              </a:ext>
            </a:extLst>
          </p:cNvPr>
          <p:cNvGrpSpPr/>
          <p:nvPr/>
        </p:nvGrpSpPr>
        <p:grpSpPr>
          <a:xfrm>
            <a:off x="2532291" y="1597578"/>
            <a:ext cx="2502090" cy="728284"/>
            <a:chOff x="941548" y="1750857"/>
            <a:chExt cx="2502090" cy="728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/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37" t="-8197" r="-22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/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9836" r="-196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21F474-57DA-42A4-A104-A58E453193C8}"/>
              </a:ext>
            </a:extLst>
          </p:cNvPr>
          <p:cNvGrpSpPr/>
          <p:nvPr/>
        </p:nvGrpSpPr>
        <p:grpSpPr>
          <a:xfrm>
            <a:off x="7556811" y="2679968"/>
            <a:ext cx="958539" cy="724233"/>
            <a:chOff x="7556811" y="2679968"/>
            <a:chExt cx="958539" cy="72423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848585-41B2-48AC-8E44-1659F78BE6DB}"/>
                </a:ext>
              </a:extLst>
            </p:cNvPr>
            <p:cNvSpPr txBox="1"/>
            <p:nvPr/>
          </p:nvSpPr>
          <p:spPr>
            <a:xfrm>
              <a:off x="8131892" y="30348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286F71-4572-4C85-898E-8FC498D2EF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6811" y="2679968"/>
              <a:ext cx="648607" cy="4784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63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7" grpId="0"/>
      <p:bldP spid="48" grpId="0"/>
      <p:bldP spid="4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D8745-9682-4A43-9C4B-B1A03CF1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8" y="1316090"/>
            <a:ext cx="7156404" cy="55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69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651590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infected population will drop </a:t>
            </a:r>
            <a:r>
              <a:rPr lang="en-US" sz="2000" i="1" dirty="0"/>
              <a:t>more slowly</a:t>
            </a:r>
            <a:r>
              <a:rPr lang="en-US" sz="2000" dirty="0"/>
              <a:t> than its rise, hence it takes </a:t>
            </a:r>
            <a:r>
              <a:rPr lang="en-US" sz="2000" b="1" dirty="0">
                <a:solidFill>
                  <a:srgbClr val="FF0000"/>
                </a:solidFill>
              </a:rPr>
              <a:t>longer</a:t>
            </a:r>
            <a:r>
              <a:rPr lang="en-US" sz="2000" dirty="0"/>
              <a:t> to </a:t>
            </a:r>
            <a:r>
              <a:rPr lang="en-US" sz="2000" b="1" dirty="0"/>
              <a:t>rid</a:t>
            </a:r>
            <a:r>
              <a:rPr lang="en-US" sz="2000" dirty="0"/>
              <a:t> a population of infection than it takes for the initial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small but not </a:t>
            </a:r>
            <a:r>
              <a:rPr lang="en-US" sz="2000" i="1" dirty="0"/>
              <a:t>insignificant</a:t>
            </a:r>
            <a:r>
              <a:rPr lang="en-US" sz="2000" dirty="0"/>
              <a:t> </a:t>
            </a:r>
            <a:r>
              <a:rPr lang="en-US" sz="2000" b="1" dirty="0"/>
              <a:t>percentage</a:t>
            </a:r>
            <a:r>
              <a:rPr lang="en-US" sz="2000" dirty="0"/>
              <a:t> of people will </a:t>
            </a:r>
            <a:r>
              <a:rPr lang="en-US" sz="2000" b="1" i="1" dirty="0">
                <a:solidFill>
                  <a:srgbClr val="FF0000"/>
                </a:solidFill>
              </a:rPr>
              <a:t>always</a:t>
            </a:r>
            <a:r>
              <a:rPr lang="en-US" sz="2000" dirty="0"/>
              <a:t> remain susceptible; hence the need for a long-term vaccination sustainment program becomes evident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6DC1C-CBF8-49D3-857A-DA139C9A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8" y="1561958"/>
            <a:ext cx="4982814" cy="38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7585FED-591B-4ED4-8C37-EF522DC8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0" y="1465614"/>
            <a:ext cx="7066641" cy="4986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AA6C1E-9177-4506-8BC9-5FA39355EF56}"/>
              </a:ext>
            </a:extLst>
          </p:cNvPr>
          <p:cNvGrpSpPr/>
          <p:nvPr/>
        </p:nvGrpSpPr>
        <p:grpSpPr>
          <a:xfrm>
            <a:off x="3674772" y="160623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53A66D-62E8-4A8C-888C-88CC057F5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8AB67-6C81-4AD6-BB7F-77604E7FC3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B1C58-757C-4F5E-A81B-385471E43705}"/>
              </a:ext>
            </a:extLst>
          </p:cNvPr>
          <p:cNvGrpSpPr/>
          <p:nvPr/>
        </p:nvGrpSpPr>
        <p:grpSpPr>
          <a:xfrm>
            <a:off x="6030248" y="222132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43D938-E553-4FDA-9257-3E4CFCF9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A722E-95D6-4117-B2ED-9C41A374E0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3E88B-66D4-4656-A64E-A8C6F4C74536}"/>
              </a:ext>
            </a:extLst>
          </p:cNvPr>
          <p:cNvGrpSpPr/>
          <p:nvPr/>
        </p:nvGrpSpPr>
        <p:grpSpPr>
          <a:xfrm>
            <a:off x="2635625" y="325274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37544C-4FCA-4C24-BFE0-A60C877154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1957B1-7938-453B-B3D1-8BD2A5041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D82559-B8C2-4745-904E-28388AF65B18}"/>
              </a:ext>
            </a:extLst>
          </p:cNvPr>
          <p:cNvGrpSpPr/>
          <p:nvPr/>
        </p:nvGrpSpPr>
        <p:grpSpPr>
          <a:xfrm>
            <a:off x="3916312" y="431191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3349B-9E40-4C0B-9471-8AC9F26F184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EEEC8-9280-4439-BFDD-14DE99009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7D1DB26-40E9-4917-B1D8-C39D9819A9A2}"/>
              </a:ext>
            </a:extLst>
          </p:cNvPr>
          <p:cNvSpPr/>
          <p:nvPr/>
        </p:nvSpPr>
        <p:spPr>
          <a:xfrm>
            <a:off x="1888332" y="1692839"/>
            <a:ext cx="585787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2 6">
            <a:extLst>
              <a:ext uri="{FF2B5EF4-FFF2-40B4-BE49-F238E27FC236}">
                <a16:creationId xmlns:a16="http://schemas.microsoft.com/office/drawing/2014/main" id="{3F1081CE-BA85-4CF1-8D4C-F192D34107C1}"/>
              </a:ext>
            </a:extLst>
          </p:cNvPr>
          <p:cNvSpPr/>
          <p:nvPr/>
        </p:nvSpPr>
        <p:spPr>
          <a:xfrm>
            <a:off x="6083766" y="5194631"/>
            <a:ext cx="2502195" cy="690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327"/>
              <a:gd name="adj6" fmla="val -4613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Line Callout 2 11">
                <a:extLst>
                  <a:ext uri="{FF2B5EF4-FFF2-40B4-BE49-F238E27FC236}">
                    <a16:creationId xmlns:a16="http://schemas.microsoft.com/office/drawing/2014/main" id="{420EE323-D6DB-49BB-91D1-10B72FB69F9F}"/>
                  </a:ext>
                </a:extLst>
              </p:cNvPr>
              <p:cNvSpPr/>
              <p:nvPr/>
            </p:nvSpPr>
            <p:spPr>
              <a:xfrm>
                <a:off x="4980652" y="3011118"/>
                <a:ext cx="3941135" cy="659219"/>
              </a:xfrm>
              <a:prstGeom prst="borderCallout2">
                <a:avLst>
                  <a:gd name="adj1" fmla="val 55672"/>
                  <a:gd name="adj2" fmla="val 1445"/>
                  <a:gd name="adj3" fmla="val 70658"/>
                  <a:gd name="adj4" fmla="val -6580"/>
                  <a:gd name="adj5" fmla="val 136590"/>
                  <a:gd name="adj6" fmla="val -7661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Line Callout 2 11">
                <a:extLst>
                  <a:ext uri="{FF2B5EF4-FFF2-40B4-BE49-F238E27FC236}">
                    <a16:creationId xmlns:a16="http://schemas.microsoft.com/office/drawing/2014/main" id="{420EE323-D6DB-49BB-91D1-10B72FB69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52" y="3011118"/>
                <a:ext cx="3941135" cy="659219"/>
              </a:xfrm>
              <a:prstGeom prst="borderCallout2">
                <a:avLst>
                  <a:gd name="adj1" fmla="val 55672"/>
                  <a:gd name="adj2" fmla="val 1445"/>
                  <a:gd name="adj3" fmla="val 70658"/>
                  <a:gd name="adj4" fmla="val -6580"/>
                  <a:gd name="adj5" fmla="val 136590"/>
                  <a:gd name="adj6" fmla="val -7661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10666B3-87EE-4E25-929D-C550A5B384D7}"/>
              </a:ext>
            </a:extLst>
          </p:cNvPr>
          <p:cNvSpPr/>
          <p:nvPr/>
        </p:nvSpPr>
        <p:spPr>
          <a:xfrm>
            <a:off x="3989763" y="3750611"/>
            <a:ext cx="383459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424E4B-6F3C-400F-A42E-D6314395ED62}"/>
              </a:ext>
            </a:extLst>
          </p:cNvPr>
          <p:cNvSpPr/>
          <p:nvPr/>
        </p:nvSpPr>
        <p:spPr>
          <a:xfrm>
            <a:off x="1902308" y="4376199"/>
            <a:ext cx="494305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C361-8441-4D70-95B0-7B4EFDA7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7462-CD8E-4E5A-874F-AFF7390F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7" y="334561"/>
            <a:ext cx="5891445" cy="6386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569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611777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improves the accuracy of the estimations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However, using more time steps also causes the program to take much longer to produce an answer - scientific computing aims to balance the competing demands between greater accuracy and greater speed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611777"/>
                <a:ext cx="8188081" cy="4840898"/>
              </a:xfrm>
              <a:blipFill>
                <a:blip r:embed="rId3"/>
                <a:stretch>
                  <a:fillRect l="-1042" t="-1761" r="-1415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38DB74-4B39-4DDF-93FD-DBF1B4317574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D3022-84C1-4DF8-8B89-4059084F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68" y="1468581"/>
            <a:ext cx="5531495" cy="4952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Line Callout 2 6">
            <a:extLst>
              <a:ext uri="{FF2B5EF4-FFF2-40B4-BE49-F238E27FC236}">
                <a16:creationId xmlns:a16="http://schemas.microsoft.com/office/drawing/2014/main" id="{3F1081CE-BA85-4CF1-8D4C-F192D34107C1}"/>
              </a:ext>
            </a:extLst>
          </p:cNvPr>
          <p:cNvSpPr/>
          <p:nvPr/>
        </p:nvSpPr>
        <p:spPr>
          <a:xfrm>
            <a:off x="5891845" y="2813552"/>
            <a:ext cx="2925657" cy="1261093"/>
          </a:xfrm>
          <a:prstGeom prst="borderCallout2">
            <a:avLst>
              <a:gd name="adj1" fmla="val 35123"/>
              <a:gd name="adj2" fmla="val -4552"/>
              <a:gd name="adj3" fmla="val 47403"/>
              <a:gd name="adj4" fmla="val -40612"/>
              <a:gd name="adj5" fmla="val 71827"/>
              <a:gd name="adj6" fmla="val -5004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frame number 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is the index number in the </a:t>
            </a:r>
            <a:r>
              <a:rPr lang="en-US" b="1" dirty="0" err="1">
                <a:solidFill>
                  <a:schemeClr val="tx1"/>
                </a:solidFill>
              </a:rPr>
              <a:t>xa</a:t>
            </a:r>
            <a:r>
              <a:rPr lang="en-US" dirty="0">
                <a:solidFill>
                  <a:srgbClr val="FF0000"/>
                </a:solidFill>
              </a:rPr>
              <a:t> array (the </a:t>
            </a:r>
            <a:r>
              <a:rPr lang="en-US" dirty="0">
                <a:solidFill>
                  <a:schemeClr val="tx1"/>
                </a:solidFill>
              </a:rPr>
              <a:t>200 x-coordinates </a:t>
            </a:r>
            <a:r>
              <a:rPr lang="en-US" dirty="0">
                <a:solidFill>
                  <a:srgbClr val="FF0000"/>
                </a:solidFill>
              </a:rPr>
              <a:t>of the flying performer)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F1281B-BF66-4D5A-B4E0-BDC2CD0EEBC3}"/>
              </a:ext>
            </a:extLst>
          </p:cNvPr>
          <p:cNvGrpSpPr/>
          <p:nvPr/>
        </p:nvGrpSpPr>
        <p:grpSpPr>
          <a:xfrm>
            <a:off x="4953616" y="1434054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2852AE-2CC3-4A84-8668-965C2DCAA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588E38-B838-4B15-AB85-D8A4401537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78E834-B590-48C9-B096-C2347EBAF097}"/>
              </a:ext>
            </a:extLst>
          </p:cNvPr>
          <p:cNvGrpSpPr/>
          <p:nvPr/>
        </p:nvGrpSpPr>
        <p:grpSpPr>
          <a:xfrm>
            <a:off x="6332280" y="242424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8CD660-F453-4DDA-ADD7-6A643B2EE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5AF898-6226-475A-B97E-31129C76A9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65E832-4312-433B-A064-165A3950742F}"/>
              </a:ext>
            </a:extLst>
          </p:cNvPr>
          <p:cNvGrpSpPr/>
          <p:nvPr/>
        </p:nvGrpSpPr>
        <p:grpSpPr>
          <a:xfrm>
            <a:off x="3985102" y="290328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D1E567-D363-4744-821B-A4E64186CD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25AA5C8-6116-4017-8C7B-7E801D0A2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5395B1-FF20-4E20-AA39-30DCC12A9390}"/>
              </a:ext>
            </a:extLst>
          </p:cNvPr>
          <p:cNvGrpSpPr/>
          <p:nvPr/>
        </p:nvGrpSpPr>
        <p:grpSpPr>
          <a:xfrm>
            <a:off x="5709930" y="41382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23E4A6-06C6-4D37-BA55-0F4ED4BBB6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9B1718-74D3-42AA-915F-4B45CE59D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89C888-A2A5-4366-9765-EA1B8C867EBA}"/>
              </a:ext>
            </a:extLst>
          </p:cNvPr>
          <p:cNvGrpSpPr/>
          <p:nvPr/>
        </p:nvGrpSpPr>
        <p:grpSpPr>
          <a:xfrm>
            <a:off x="4722542" y="461716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ABF253-C5B8-489C-B0D2-7922884C59C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65E8B80-B401-4C14-BB5C-A7346D281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0DD1AC-AF21-4DED-9573-1B38F11DCD36}"/>
              </a:ext>
            </a:extLst>
          </p:cNvPr>
          <p:cNvGrpSpPr/>
          <p:nvPr/>
        </p:nvGrpSpPr>
        <p:grpSpPr>
          <a:xfrm>
            <a:off x="6999550" y="510693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CAB570-819D-43FB-B89B-ACC83F8ED9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902C60-3369-4D5E-BB9B-1ECDCB208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463C51-7F01-4590-A713-046593BAB9F1}"/>
              </a:ext>
            </a:extLst>
          </p:cNvPr>
          <p:cNvGrpSpPr/>
          <p:nvPr/>
        </p:nvGrpSpPr>
        <p:grpSpPr>
          <a:xfrm>
            <a:off x="4013141" y="6086394"/>
            <a:ext cx="1084769" cy="369332"/>
            <a:chOff x="3912011" y="6259384"/>
            <a:chExt cx="1084769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67924E-4F08-43E4-B7E5-3A48ED3A36F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9E61F-4066-4645-B50B-E0DE4176E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943863F-3FC8-4401-9F63-1EF876D02F4F}"/>
              </a:ext>
            </a:extLst>
          </p:cNvPr>
          <p:cNvSpPr/>
          <p:nvPr/>
        </p:nvSpPr>
        <p:spPr>
          <a:xfrm>
            <a:off x="3562320" y="4925961"/>
            <a:ext cx="383458" cy="243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C5611F-E697-415D-A408-ED36EAB3BE0B}"/>
              </a:ext>
            </a:extLst>
          </p:cNvPr>
          <p:cNvSpPr/>
          <p:nvPr/>
        </p:nvSpPr>
        <p:spPr>
          <a:xfrm>
            <a:off x="2748701" y="2487231"/>
            <a:ext cx="383458" cy="243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F2BAAB-8618-41CC-8B73-BF0825DF71AD}"/>
              </a:ext>
            </a:extLst>
          </p:cNvPr>
          <p:cNvCxnSpPr>
            <a:stCxn id="6" idx="1"/>
            <a:endCxn id="48" idx="1"/>
          </p:cNvCxnSpPr>
          <p:nvPr/>
        </p:nvCxnSpPr>
        <p:spPr>
          <a:xfrm rot="10800000">
            <a:off x="2748702" y="2608906"/>
            <a:ext cx="813619" cy="2438730"/>
          </a:xfrm>
          <a:prstGeom prst="bentConnector3">
            <a:avLst>
              <a:gd name="adj1" fmla="val 165257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400FE-4EE4-4783-9A01-769D01DE6C5D}"/>
              </a:ext>
            </a:extLst>
          </p:cNvPr>
          <p:cNvSpPr/>
          <p:nvPr/>
        </p:nvSpPr>
        <p:spPr>
          <a:xfrm>
            <a:off x="3467101" y="6154795"/>
            <a:ext cx="518002" cy="2181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D34A9-F348-44B4-9102-EBEB8FE2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1561"/>
            <a:ext cx="6114286" cy="5200000"/>
          </a:xfrm>
          <a:prstGeom prst="rect">
            <a:avLst/>
          </a:prstGeom>
        </p:spPr>
      </p:pic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FE38BCD0-B837-4432-A626-1150EEA3DC38}"/>
              </a:ext>
            </a:extLst>
          </p:cNvPr>
          <p:cNvSpPr/>
          <p:nvPr/>
        </p:nvSpPr>
        <p:spPr>
          <a:xfrm>
            <a:off x="4011560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B3B391-581C-4C6D-8FCD-ED8976C6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68" y="5680352"/>
            <a:ext cx="862288" cy="2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5560</TotalTime>
  <Words>2676</Words>
  <Application>Microsoft Office PowerPoint</Application>
  <PresentationFormat>On-screen Show (4:3)</PresentationFormat>
  <Paragraphs>569</Paragraphs>
  <Slides>72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Goals</vt:lpstr>
      <vt:lpstr>Session Goals</vt:lpstr>
      <vt:lpstr>Projectile Motion</vt:lpstr>
      <vt:lpstr>Projectile Motion</vt:lpstr>
      <vt:lpstr>Open projectile_motion.py</vt:lpstr>
      <vt:lpstr>View projectile_motion.py</vt:lpstr>
      <vt:lpstr>View projectile_motion.py</vt:lpstr>
      <vt:lpstr>Run projectile_motion.py</vt:lpstr>
      <vt:lpstr>Edit projectile_motion.py</vt:lpstr>
      <vt:lpstr>Run projectile_motion.py</vt:lpstr>
      <vt:lpstr>Modelling Nuclear Decay</vt:lpstr>
      <vt:lpstr>Fluorine-18</vt:lpstr>
      <vt:lpstr>Fluorine-18</vt:lpstr>
      <vt:lpstr>Open nuclear_decay.py</vt:lpstr>
      <vt:lpstr>Open nuclear_decay.py</vt:lpstr>
      <vt:lpstr>Open nuclear_decay.py</vt:lpstr>
      <vt:lpstr>Run nuclear_delay.py</vt:lpstr>
      <vt:lpstr>PowerPoint Presentation</vt:lpstr>
      <vt:lpstr>Modelling Carbon-14 Decay</vt:lpstr>
      <vt:lpstr>Edit nuclear_decay.py</vt:lpstr>
      <vt:lpstr>Run nuclear_decay.py</vt:lpstr>
      <vt:lpstr>Modelling a Simple Pendulum</vt:lpstr>
      <vt:lpstr>Modelling a Simple Pendulum</vt:lpstr>
      <vt:lpstr>Modelling a Simple Pendulum</vt:lpstr>
      <vt:lpstr>Open pendulum.py</vt:lpstr>
      <vt:lpstr>View pendulum.py</vt:lpstr>
      <vt:lpstr>Run pendulum.py</vt:lpstr>
      <vt:lpstr>Instability of Euler Method For Highly Oscillatory Modes</vt:lpstr>
      <vt:lpstr>The Euler-Cromer Method</vt:lpstr>
      <vt:lpstr>Edit pendulum.py</vt:lpstr>
      <vt:lpstr>Run pendulum.py</vt:lpstr>
      <vt:lpstr>Runge-Kutta Methods</vt:lpstr>
      <vt:lpstr>Runge-Kutta Methods</vt:lpstr>
      <vt:lpstr>Runge-Kutta Methods</vt:lpstr>
      <vt:lpstr>Open ode_rk4.py</vt:lpstr>
      <vt:lpstr>Open ode_rk4.py</vt:lpstr>
      <vt:lpstr>Run ode_rk4.py</vt:lpstr>
      <vt:lpstr>Open pendulum_rk4.py</vt:lpstr>
      <vt:lpstr>Run pendulum_rk4.py</vt:lpstr>
      <vt:lpstr>Coupled Harmonograph</vt:lpstr>
      <vt:lpstr>Coupled Harmonograph</vt:lpstr>
      <vt:lpstr>Open harmonography.py</vt:lpstr>
      <vt:lpstr>Run harmonography.py</vt:lpstr>
      <vt:lpstr>Edit harmonography.py</vt:lpstr>
      <vt:lpstr>Lissajous Figures</vt:lpstr>
      <vt:lpstr>Lissajous Orbits</vt:lpstr>
      <vt:lpstr>Lissajous Orbits</vt:lpstr>
      <vt:lpstr>Lissajous Orbits</vt:lpstr>
      <vt:lpstr>PowerPoint Presentation</vt:lpstr>
      <vt:lpstr>Solve ODEs with SciPy</vt:lpstr>
      <vt:lpstr>Open pendulum_scipy.py</vt:lpstr>
      <vt:lpstr>Run pendulum_scipy.py</vt:lpstr>
      <vt:lpstr>Damped Harmonic Oscillator</vt:lpstr>
      <vt:lpstr>Damped Harmonic Oscillator</vt:lpstr>
      <vt:lpstr>Damped Harmonic Oscillator</vt:lpstr>
      <vt:lpstr>Open pendulum_damped.py</vt:lpstr>
      <vt:lpstr>Open pendulum_damped.py</vt:lpstr>
      <vt:lpstr>Run pendulum_damped.py</vt:lpstr>
      <vt:lpstr>PowerPoint Presentation</vt:lpstr>
      <vt:lpstr>Open predator_prey.py</vt:lpstr>
      <vt:lpstr>Edit predator_prey.py</vt:lpstr>
      <vt:lpstr>Edit predator_prey.py</vt:lpstr>
      <vt:lpstr>Run predator_prey.py</vt:lpstr>
      <vt:lpstr>PowerPoint Presentation</vt:lpstr>
      <vt:lpstr>PowerPoint Presentation</vt:lpstr>
      <vt:lpstr>Open epidemiology_sir.py</vt:lpstr>
      <vt:lpstr>Run epidemiology_sir.py</vt:lpstr>
      <vt:lpstr>PowerPoint Presentation</vt:lpstr>
      <vt:lpstr>PowerPoint Presentation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2021-06-12T18:24:07Z</dcterms:modified>
</cp:coreProperties>
</file>